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diagrams/drawing1.xml" ContentType="application/vnd.ms-office.drawingml.diagramDrawing+xml"/>
  <Override PartName="/ppt/charts/chart1.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2.xml" ContentType="application/vnd.openxmlformats-officedocument.drawingml.chart+xml"/>
  <Override PartName="/ppt/diagrams/quickStyle1.xml" ContentType="application/vnd.openxmlformats-officedocument.drawingml.diagramStyle+xml"/>
  <Override PartName="/ppt/diagrams/colors1.xml" ContentType="application/vnd.openxmlformats-officedocument.drawingml.diagramColors+xml"/>
  <Override PartName="/ppt/charts/chart3.xml" ContentType="application/vnd.openxmlformats-officedocument.drawingml.chart+xml"/>
  <Override PartName="/ppt/theme/theme3.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6" r:id="rId2"/>
    <p:sldId id="267" r:id="rId3"/>
    <p:sldId id="257" r:id="rId4"/>
    <p:sldId id="272" r:id="rId5"/>
    <p:sldId id="283" r:id="rId6"/>
    <p:sldId id="285" r:id="rId7"/>
    <p:sldId id="300" r:id="rId8"/>
    <p:sldId id="316" r:id="rId9"/>
    <p:sldId id="309" r:id="rId10"/>
    <p:sldId id="311" r:id="rId11"/>
    <p:sldId id="315" r:id="rId12"/>
    <p:sldId id="312" r:id="rId13"/>
    <p:sldId id="258" r:id="rId14"/>
    <p:sldId id="259" r:id="rId15"/>
    <p:sldId id="287" r:id="rId16"/>
    <p:sldId id="288" r:id="rId17"/>
    <p:sldId id="295" r:id="rId18"/>
    <p:sldId id="294" r:id="rId19"/>
    <p:sldId id="301" r:id="rId20"/>
    <p:sldId id="297" r:id="rId21"/>
    <p:sldId id="298" r:id="rId22"/>
    <p:sldId id="299" r:id="rId23"/>
    <p:sldId id="273" r:id="rId24"/>
    <p:sldId id="304" r:id="rId25"/>
    <p:sldId id="307" r:id="rId26"/>
    <p:sldId id="308" r:id="rId27"/>
    <p:sldId id="302" r:id="rId28"/>
    <p:sldId id="265" r:id="rId29"/>
    <p:sldId id="261" r:id="rId30"/>
    <p:sldId id="266" r:id="rId31"/>
    <p:sldId id="290" r:id="rId32"/>
    <p:sldId id="291" r:id="rId33"/>
    <p:sldId id="292" r:id="rId34"/>
    <p:sldId id="293"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3" autoAdjust="0"/>
    <p:restoredTop sz="84409" autoAdjust="0"/>
  </p:normalViewPr>
  <p:slideViewPr>
    <p:cSldViewPr>
      <p:cViewPr varScale="1">
        <p:scale>
          <a:sx n="56" d="100"/>
          <a:sy n="56" d="100"/>
        </p:scale>
        <p:origin x="-1128"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5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spPr>
            <a:solidFill>
              <a:schemeClr val="accent1">
                <a:lumMod val="75000"/>
              </a:schemeClr>
            </a:solidFill>
            <a:effectLst>
              <a:innerShdw blurRad="63500" dist="50800" dir="18900000">
                <a:prstClr val="black">
                  <a:alpha val="50000"/>
                </a:prstClr>
              </a:innerShdw>
            </a:effectLst>
          </c:spPr>
          <c:invertIfNegative val="0"/>
          <c:cat>
            <c:strRef>
              <c:f>'[Chart in Microsoft Office PowerPoint]Sheet2'!$A$2:$A$6</c:f>
              <c:strCache>
                <c:ptCount val="5"/>
                <c:pt idx="0">
                  <c:v>HD 100 General Information</c:v>
                </c:pt>
                <c:pt idx="1">
                  <c:v>HD 200 Administrative Procedures</c:v>
                </c:pt>
                <c:pt idx="2">
                  <c:v>HD 300 Surveying</c:v>
                </c:pt>
                <c:pt idx="3">
                  <c:v>HD 400 Public Involvement</c:v>
                </c:pt>
                <c:pt idx="4">
                  <c:v>HD 500 Environmental Considerations</c:v>
                </c:pt>
              </c:strCache>
            </c:strRef>
          </c:cat>
          <c:val>
            <c:numRef>
              <c:f>'[Chart in Microsoft Office PowerPoint]Sheet2'!$B$2:$B$6</c:f>
              <c:numCache>
                <c:formatCode>General</c:formatCode>
                <c:ptCount val="5"/>
                <c:pt idx="0">
                  <c:v>3</c:v>
                </c:pt>
                <c:pt idx="1">
                  <c:v>3</c:v>
                </c:pt>
                <c:pt idx="2">
                  <c:v>1</c:v>
                </c:pt>
                <c:pt idx="3">
                  <c:v>2</c:v>
                </c:pt>
                <c:pt idx="4">
                  <c:v>2</c:v>
                </c:pt>
              </c:numCache>
            </c:numRef>
          </c:val>
        </c:ser>
        <c:dLbls>
          <c:showLegendKey val="0"/>
          <c:showVal val="0"/>
          <c:showCatName val="0"/>
          <c:showSerName val="0"/>
          <c:showPercent val="0"/>
          <c:showBubbleSize val="0"/>
        </c:dLbls>
        <c:gapWidth val="150"/>
        <c:axId val="61657856"/>
        <c:axId val="61659392"/>
      </c:barChart>
      <c:scatterChart>
        <c:scatterStyle val="lineMarker"/>
        <c:varyColors val="0"/>
        <c:ser>
          <c:idx val="0"/>
          <c:order val="0"/>
          <c:tx>
            <c:strRef>
              <c:f>'[Chart in Microsoft Office PowerPoint]Sheet2'!$F$2</c:f>
              <c:strCache>
                <c:ptCount val="1"/>
                <c:pt idx="0">
                  <c:v>Edited by Subcommittee</c:v>
                </c:pt>
              </c:strCache>
            </c:strRef>
          </c:tx>
          <c:spPr>
            <a:ln w="28575">
              <a:noFill/>
            </a:ln>
          </c:spPr>
          <c:marker>
            <c:symbol val="none"/>
          </c:marker>
          <c:dLbls>
            <c:dLbl>
              <c:idx val="0"/>
              <c:layout>
                <c:manualLayout>
                  <c:x val="-8.7448600174978144E-2"/>
                  <c:y val="4.2096821230679531E-2"/>
                </c:manualLayout>
              </c:layout>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PowerPoint]Sheet2'!$G$2</c:f>
              <c:numCache>
                <c:formatCode>General</c:formatCode>
                <c:ptCount val="1"/>
                <c:pt idx="0">
                  <c:v>0</c:v>
                </c:pt>
              </c:numCache>
            </c:numRef>
          </c:xVal>
          <c:yVal>
            <c:numRef>
              <c:f>'[Chart in Microsoft Office PowerPoint]Sheet2'!$H$2</c:f>
              <c:numCache>
                <c:formatCode>General</c:formatCode>
                <c:ptCount val="1"/>
                <c:pt idx="0">
                  <c:v>1</c:v>
                </c:pt>
              </c:numCache>
            </c:numRef>
          </c:yVal>
          <c:smooth val="0"/>
        </c:ser>
        <c:ser>
          <c:idx val="1"/>
          <c:order val="1"/>
          <c:tx>
            <c:strRef>
              <c:f>'[Chart in Microsoft Office PowerPoint]Sheet2'!$F$3</c:f>
              <c:strCache>
                <c:ptCount val="1"/>
                <c:pt idx="0">
                  <c:v>Reviewed and Released for Comments</c:v>
                </c:pt>
              </c:strCache>
            </c:strRef>
          </c:tx>
          <c:spPr>
            <a:ln w="28575">
              <a:noFill/>
            </a:ln>
          </c:spPr>
          <c:marker>
            <c:symbol val="none"/>
          </c:marker>
          <c:dLbls>
            <c:dLbl>
              <c:idx val="0"/>
              <c:layout>
                <c:manualLayout>
                  <c:x val="-8.7448600174978144E-2"/>
                  <c:y val="9.2592592592592761E-3"/>
                </c:manualLayout>
              </c:layout>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PowerPoint]Sheet2'!$G$3</c:f>
              <c:numCache>
                <c:formatCode>General</c:formatCode>
                <c:ptCount val="1"/>
                <c:pt idx="0">
                  <c:v>0</c:v>
                </c:pt>
              </c:numCache>
            </c:numRef>
          </c:xVal>
          <c:yVal>
            <c:numRef>
              <c:f>'[Chart in Microsoft Office PowerPoint]Sheet2'!$H$3</c:f>
              <c:numCache>
                <c:formatCode>General</c:formatCode>
                <c:ptCount val="1"/>
                <c:pt idx="0">
                  <c:v>2</c:v>
                </c:pt>
              </c:numCache>
            </c:numRef>
          </c:yVal>
          <c:smooth val="0"/>
        </c:ser>
        <c:ser>
          <c:idx val="2"/>
          <c:order val="2"/>
          <c:tx>
            <c:strRef>
              <c:f>'[Chart in Microsoft Office PowerPoint]Sheet2'!$F$4</c:f>
              <c:strCache>
                <c:ptCount val="1"/>
                <c:pt idx="0">
                  <c:v>Released as a HD Memo</c:v>
                </c:pt>
              </c:strCache>
            </c:strRef>
          </c:tx>
          <c:spPr>
            <a:ln w="28575">
              <a:noFill/>
            </a:ln>
          </c:spPr>
          <c:marker>
            <c:symbol val="none"/>
          </c:marker>
          <c:dLbls>
            <c:dLbl>
              <c:idx val="0"/>
              <c:layout>
                <c:manualLayout>
                  <c:x val="-8.7463424710800042E-2"/>
                  <c:y val="-4.0123456790123482E-2"/>
                </c:manualLayout>
              </c:layout>
              <c:tx>
                <c:rich>
                  <a:bodyPr/>
                  <a:lstStyle/>
                  <a:p>
                    <a:r>
                      <a:rPr lang="en-US" b="1" dirty="0"/>
                      <a:t>R</a:t>
                    </a:r>
                    <a:r>
                      <a:rPr lang="en-US" dirty="0"/>
                      <a:t>eleased as a </a:t>
                    </a:r>
                    <a:endParaRPr lang="en-US" dirty="0" smtClean="0"/>
                  </a:p>
                  <a:p>
                    <a:r>
                      <a:rPr lang="en-US" dirty="0" smtClean="0"/>
                      <a:t>HD </a:t>
                    </a:r>
                    <a:r>
                      <a:rPr lang="en-US" dirty="0"/>
                      <a:t>Memo</a:t>
                    </a:r>
                  </a:p>
                </c:rich>
              </c:tx>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PowerPoint]Sheet2'!$G$4</c:f>
              <c:numCache>
                <c:formatCode>General</c:formatCode>
                <c:ptCount val="1"/>
                <c:pt idx="0">
                  <c:v>0</c:v>
                </c:pt>
              </c:numCache>
            </c:numRef>
          </c:xVal>
          <c:yVal>
            <c:numRef>
              <c:f>'[Chart in Microsoft Office PowerPoint]Sheet2'!$H$4</c:f>
              <c:numCache>
                <c:formatCode>General</c:formatCode>
                <c:ptCount val="1"/>
                <c:pt idx="0">
                  <c:v>3</c:v>
                </c:pt>
              </c:numCache>
            </c:numRef>
          </c:yVal>
          <c:smooth val="0"/>
        </c:ser>
        <c:dLbls>
          <c:showLegendKey val="0"/>
          <c:showVal val="0"/>
          <c:showCatName val="0"/>
          <c:showSerName val="0"/>
          <c:showPercent val="0"/>
          <c:showBubbleSize val="0"/>
        </c:dLbls>
        <c:axId val="61657856"/>
        <c:axId val="61659392"/>
      </c:scatterChart>
      <c:catAx>
        <c:axId val="61657856"/>
        <c:scaling>
          <c:orientation val="minMax"/>
        </c:scaling>
        <c:delete val="0"/>
        <c:axPos val="b"/>
        <c:numFmt formatCode="General" sourceLinked="1"/>
        <c:majorTickMark val="out"/>
        <c:minorTickMark val="none"/>
        <c:tickLblPos val="nextTo"/>
        <c:txPr>
          <a:bodyPr/>
          <a:lstStyle/>
          <a:p>
            <a:pPr>
              <a:defRPr sz="1400" b="1" baseline="0"/>
            </a:pPr>
            <a:endParaRPr lang="en-US"/>
          </a:p>
        </c:txPr>
        <c:crossAx val="61659392"/>
        <c:crosses val="autoZero"/>
        <c:auto val="1"/>
        <c:lblAlgn val="ctr"/>
        <c:lblOffset val="100"/>
        <c:noMultiLvlLbl val="0"/>
      </c:catAx>
      <c:valAx>
        <c:axId val="61659392"/>
        <c:scaling>
          <c:orientation val="minMax"/>
        </c:scaling>
        <c:delete val="0"/>
        <c:axPos val="l"/>
        <c:numFmt formatCode="General" sourceLinked="1"/>
        <c:majorTickMark val="out"/>
        <c:minorTickMark val="none"/>
        <c:tickLblPos val="none"/>
        <c:crossAx val="61657856"/>
        <c:crossesAt val="1"/>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spPr>
            <a:solidFill>
              <a:schemeClr val="tx2">
                <a:lumMod val="75000"/>
              </a:schemeClr>
            </a:solidFill>
            <a:effectLst>
              <a:innerShdw blurRad="63500" dist="50800" dir="18900000">
                <a:prstClr val="black">
                  <a:alpha val="50000"/>
                </a:prstClr>
              </a:innerShdw>
            </a:effectLst>
          </c:spPr>
          <c:invertIfNegative val="0"/>
          <c:cat>
            <c:strRef>
              <c:f>'[Chart in Microsoft Office PowerPoint]Sheet2'!$A$7:$A$11</c:f>
              <c:strCache>
                <c:ptCount val="5"/>
                <c:pt idx="0">
                  <c:v>HD 600 Public Involvement</c:v>
                </c:pt>
                <c:pt idx="1">
                  <c:v>HD 700 Geometric Design Guidelines</c:v>
                </c:pt>
                <c:pt idx="2">
                  <c:v>HD 800  Roadside Design</c:v>
                </c:pt>
                <c:pt idx="3">
                  <c:v>HD 900        Intersection</c:v>
                </c:pt>
                <c:pt idx="4">
                  <c:v>HD 1000 Pavement</c:v>
                </c:pt>
              </c:strCache>
            </c:strRef>
          </c:cat>
          <c:val>
            <c:numRef>
              <c:f>'[Chart in Microsoft Office PowerPoint]Sheet2'!$B$7:$B$11</c:f>
              <c:numCache>
                <c:formatCode>General</c:formatCode>
                <c:ptCount val="5"/>
                <c:pt idx="0">
                  <c:v>2</c:v>
                </c:pt>
                <c:pt idx="1">
                  <c:v>1</c:v>
                </c:pt>
                <c:pt idx="2">
                  <c:v>1</c:v>
                </c:pt>
                <c:pt idx="3">
                  <c:v>1</c:v>
                </c:pt>
                <c:pt idx="4">
                  <c:v>1</c:v>
                </c:pt>
              </c:numCache>
            </c:numRef>
          </c:val>
        </c:ser>
        <c:dLbls>
          <c:showLegendKey val="0"/>
          <c:showVal val="0"/>
          <c:showCatName val="0"/>
          <c:showSerName val="0"/>
          <c:showPercent val="0"/>
          <c:showBubbleSize val="0"/>
        </c:dLbls>
        <c:gapWidth val="150"/>
        <c:axId val="61984128"/>
        <c:axId val="61805696"/>
      </c:barChart>
      <c:scatterChart>
        <c:scatterStyle val="lineMarker"/>
        <c:varyColors val="0"/>
        <c:ser>
          <c:idx val="0"/>
          <c:order val="0"/>
          <c:tx>
            <c:strRef>
              <c:f>'[Chart in Microsoft Office PowerPoint]Sheet2'!$F$2</c:f>
              <c:strCache>
                <c:ptCount val="1"/>
                <c:pt idx="0">
                  <c:v>Edited by Subcommittee</c:v>
                </c:pt>
              </c:strCache>
            </c:strRef>
          </c:tx>
          <c:spPr>
            <a:ln w="28575">
              <a:noFill/>
            </a:ln>
          </c:spPr>
          <c:marker>
            <c:symbol val="none"/>
          </c:marker>
          <c:dLbls>
            <c:dLbl>
              <c:idx val="0"/>
              <c:layout>
                <c:manualLayout>
                  <c:x val="-0.11388888888888885"/>
                  <c:y val="4.6296296296296337E-3"/>
                </c:manualLayout>
              </c:layout>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PowerPoint]Sheet2'!$G$2</c:f>
              <c:numCache>
                <c:formatCode>General</c:formatCode>
                <c:ptCount val="1"/>
                <c:pt idx="0">
                  <c:v>0</c:v>
                </c:pt>
              </c:numCache>
            </c:numRef>
          </c:xVal>
          <c:yVal>
            <c:numRef>
              <c:f>'[Chart in Microsoft Office PowerPoint]Sheet2'!$H$2</c:f>
              <c:numCache>
                <c:formatCode>General</c:formatCode>
                <c:ptCount val="1"/>
                <c:pt idx="0">
                  <c:v>1</c:v>
                </c:pt>
              </c:numCache>
            </c:numRef>
          </c:yVal>
          <c:smooth val="0"/>
        </c:ser>
        <c:ser>
          <c:idx val="1"/>
          <c:order val="1"/>
          <c:tx>
            <c:strRef>
              <c:f>'[Chart in Microsoft Office PowerPoint]Sheet2'!$F$3</c:f>
              <c:strCache>
                <c:ptCount val="1"/>
                <c:pt idx="0">
                  <c:v>Reviewed and Released for Comments</c:v>
                </c:pt>
              </c:strCache>
            </c:strRef>
          </c:tx>
          <c:spPr>
            <a:ln w="28575">
              <a:noFill/>
            </a:ln>
          </c:spPr>
          <c:marker>
            <c:symbol val="none"/>
          </c:marker>
          <c:dLbls>
            <c:dLbl>
              <c:idx val="0"/>
              <c:layout>
                <c:manualLayout>
                  <c:x val="-0.11944444444444446"/>
                  <c:y val="0"/>
                </c:manualLayout>
              </c:layout>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PowerPoint]Sheet2'!$G$3</c:f>
              <c:numCache>
                <c:formatCode>General</c:formatCode>
                <c:ptCount val="1"/>
                <c:pt idx="0">
                  <c:v>0</c:v>
                </c:pt>
              </c:numCache>
            </c:numRef>
          </c:xVal>
          <c:yVal>
            <c:numRef>
              <c:f>'[Chart in Microsoft Office PowerPoint]Sheet2'!$H$3</c:f>
              <c:numCache>
                <c:formatCode>General</c:formatCode>
                <c:ptCount val="1"/>
                <c:pt idx="0">
                  <c:v>2</c:v>
                </c:pt>
              </c:numCache>
            </c:numRef>
          </c:yVal>
          <c:smooth val="0"/>
        </c:ser>
        <c:ser>
          <c:idx val="2"/>
          <c:order val="2"/>
          <c:tx>
            <c:strRef>
              <c:f>'[Chart in Microsoft Office PowerPoint]Sheet2'!$F$4</c:f>
              <c:strCache>
                <c:ptCount val="1"/>
                <c:pt idx="0">
                  <c:v>Released as a HD Memo</c:v>
                </c:pt>
              </c:strCache>
            </c:strRef>
          </c:tx>
          <c:spPr>
            <a:ln w="28575">
              <a:noFill/>
            </a:ln>
          </c:spPr>
          <c:marker>
            <c:symbol val="none"/>
          </c:marker>
          <c:dLbls>
            <c:dLbl>
              <c:idx val="0"/>
              <c:layout>
                <c:manualLayout>
                  <c:x val="-0.1222222222222224"/>
                  <c:y val="1.0609445340016716E-17"/>
                </c:manualLayout>
              </c:layout>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PowerPoint]Sheet2'!$G$4</c:f>
              <c:numCache>
                <c:formatCode>General</c:formatCode>
                <c:ptCount val="1"/>
                <c:pt idx="0">
                  <c:v>0</c:v>
                </c:pt>
              </c:numCache>
            </c:numRef>
          </c:xVal>
          <c:yVal>
            <c:numRef>
              <c:f>'[Chart in Microsoft Office PowerPoint]Sheet2'!$H$4</c:f>
              <c:numCache>
                <c:formatCode>General</c:formatCode>
                <c:ptCount val="1"/>
                <c:pt idx="0">
                  <c:v>3</c:v>
                </c:pt>
              </c:numCache>
            </c:numRef>
          </c:yVal>
          <c:smooth val="0"/>
        </c:ser>
        <c:dLbls>
          <c:showLegendKey val="0"/>
          <c:showVal val="0"/>
          <c:showCatName val="0"/>
          <c:showSerName val="0"/>
          <c:showPercent val="0"/>
          <c:showBubbleSize val="0"/>
        </c:dLbls>
        <c:axId val="61984128"/>
        <c:axId val="61805696"/>
      </c:scatterChart>
      <c:catAx>
        <c:axId val="61984128"/>
        <c:scaling>
          <c:orientation val="minMax"/>
        </c:scaling>
        <c:delete val="0"/>
        <c:axPos val="b"/>
        <c:numFmt formatCode="General" sourceLinked="1"/>
        <c:majorTickMark val="out"/>
        <c:minorTickMark val="none"/>
        <c:tickLblPos val="nextTo"/>
        <c:txPr>
          <a:bodyPr/>
          <a:lstStyle/>
          <a:p>
            <a:pPr>
              <a:defRPr sz="1400" b="1" kern="0" spc="0" baseline="0"/>
            </a:pPr>
            <a:endParaRPr lang="en-US"/>
          </a:p>
        </c:txPr>
        <c:crossAx val="61805696"/>
        <c:crosses val="autoZero"/>
        <c:auto val="0"/>
        <c:lblAlgn val="ctr"/>
        <c:lblOffset val="100"/>
        <c:noMultiLvlLbl val="0"/>
      </c:catAx>
      <c:valAx>
        <c:axId val="61805696"/>
        <c:scaling>
          <c:orientation val="minMax"/>
        </c:scaling>
        <c:delete val="0"/>
        <c:axPos val="l"/>
        <c:numFmt formatCode="General" sourceLinked="1"/>
        <c:majorTickMark val="out"/>
        <c:minorTickMark val="none"/>
        <c:tickLblPos val="none"/>
        <c:crossAx val="61984128"/>
        <c:crossesAt val="1"/>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spPr>
            <a:solidFill>
              <a:srgbClr val="1F497D">
                <a:lumMod val="75000"/>
              </a:srgbClr>
            </a:solidFill>
            <a:effectLst>
              <a:innerShdw blurRad="63500" dist="50800" dir="18900000">
                <a:prstClr val="black">
                  <a:alpha val="50000"/>
                </a:prstClr>
              </a:innerShdw>
            </a:effectLst>
          </c:spPr>
          <c:invertIfNegative val="0"/>
          <c:cat>
            <c:strRef>
              <c:f>'[Chart in Microsoft Office PowerPoint]Sheet2'!$A$12:$A$17</c:f>
              <c:strCache>
                <c:ptCount val="6"/>
                <c:pt idx="0">
                  <c:v>HD 1100 Acess Management</c:v>
                </c:pt>
                <c:pt idx="1">
                  <c:v>HD 1200 Signing &amp; Pavement Markings</c:v>
                </c:pt>
                <c:pt idx="2">
                  <c:v>HD 1300 Right of Way</c:v>
                </c:pt>
                <c:pt idx="3">
                  <c:v>HD 1400 Railroads</c:v>
                </c:pt>
                <c:pt idx="4">
                  <c:v>HD 1500 Bicycle and Pedestrian Facilities</c:v>
                </c:pt>
                <c:pt idx="5">
                  <c:v>HD 1600 Additional Topics</c:v>
                </c:pt>
              </c:strCache>
            </c:strRef>
          </c:cat>
          <c:val>
            <c:numRef>
              <c:f>'[Chart in Microsoft Office PowerPoint]Sheet2'!$B$12:$B$17</c:f>
              <c:numCache>
                <c:formatCode>General</c:formatCode>
                <c:ptCount val="6"/>
                <c:pt idx="0">
                  <c:v>1</c:v>
                </c:pt>
                <c:pt idx="1">
                  <c:v>1</c:v>
                </c:pt>
                <c:pt idx="2">
                  <c:v>1</c:v>
                </c:pt>
                <c:pt idx="3">
                  <c:v>0</c:v>
                </c:pt>
                <c:pt idx="4">
                  <c:v>1</c:v>
                </c:pt>
                <c:pt idx="5">
                  <c:v>0</c:v>
                </c:pt>
              </c:numCache>
            </c:numRef>
          </c:val>
        </c:ser>
        <c:dLbls>
          <c:showLegendKey val="0"/>
          <c:showVal val="0"/>
          <c:showCatName val="0"/>
          <c:showSerName val="0"/>
          <c:showPercent val="0"/>
          <c:showBubbleSize val="0"/>
        </c:dLbls>
        <c:gapWidth val="150"/>
        <c:axId val="61835520"/>
        <c:axId val="61865984"/>
      </c:barChart>
      <c:scatterChart>
        <c:scatterStyle val="lineMarker"/>
        <c:varyColors val="0"/>
        <c:ser>
          <c:idx val="0"/>
          <c:order val="0"/>
          <c:tx>
            <c:strRef>
              <c:f>'[Chart in Microsoft Office PowerPoint]Sheet2'!$F$2</c:f>
              <c:strCache>
                <c:ptCount val="1"/>
                <c:pt idx="0">
                  <c:v>Edited by Subcommittee</c:v>
                </c:pt>
              </c:strCache>
            </c:strRef>
          </c:tx>
          <c:spPr>
            <a:ln w="28575">
              <a:noFill/>
            </a:ln>
          </c:spPr>
          <c:marker>
            <c:symbol val="none"/>
          </c:marker>
          <c:dLbls>
            <c:dLbl>
              <c:idx val="0"/>
              <c:layout>
                <c:manualLayout>
                  <c:x val="-0.10833333333333336"/>
                  <c:y val="0"/>
                </c:manualLayout>
              </c:layout>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PowerPoint]Sheet2'!$G$2</c:f>
              <c:numCache>
                <c:formatCode>General</c:formatCode>
                <c:ptCount val="1"/>
                <c:pt idx="0">
                  <c:v>0</c:v>
                </c:pt>
              </c:numCache>
            </c:numRef>
          </c:xVal>
          <c:yVal>
            <c:numRef>
              <c:f>'[Chart in Microsoft Office PowerPoint]Sheet2'!$H$2</c:f>
              <c:numCache>
                <c:formatCode>General</c:formatCode>
                <c:ptCount val="1"/>
                <c:pt idx="0">
                  <c:v>1</c:v>
                </c:pt>
              </c:numCache>
            </c:numRef>
          </c:yVal>
          <c:smooth val="0"/>
        </c:ser>
        <c:ser>
          <c:idx val="1"/>
          <c:order val="1"/>
          <c:tx>
            <c:strRef>
              <c:f>'[Chart in Microsoft Office PowerPoint]Sheet2'!$F$3</c:f>
              <c:strCache>
                <c:ptCount val="1"/>
                <c:pt idx="0">
                  <c:v>Reviewed and Released for Comments</c:v>
                </c:pt>
              </c:strCache>
            </c:strRef>
          </c:tx>
          <c:spPr>
            <a:ln w="28575">
              <a:noFill/>
            </a:ln>
          </c:spPr>
          <c:marker>
            <c:symbol val="none"/>
          </c:marker>
          <c:dLbls>
            <c:dLbl>
              <c:idx val="0"/>
              <c:layout>
                <c:manualLayout>
                  <c:x val="-0.10555555555555562"/>
                  <c:y val="0"/>
                </c:manualLayout>
              </c:layout>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PowerPoint]Sheet2'!$G$3</c:f>
              <c:numCache>
                <c:formatCode>General</c:formatCode>
                <c:ptCount val="1"/>
                <c:pt idx="0">
                  <c:v>0</c:v>
                </c:pt>
              </c:numCache>
            </c:numRef>
          </c:xVal>
          <c:yVal>
            <c:numRef>
              <c:f>'[Chart in Microsoft Office PowerPoint]Sheet2'!$H$3</c:f>
              <c:numCache>
                <c:formatCode>General</c:formatCode>
                <c:ptCount val="1"/>
                <c:pt idx="0">
                  <c:v>2</c:v>
                </c:pt>
              </c:numCache>
            </c:numRef>
          </c:yVal>
          <c:smooth val="0"/>
        </c:ser>
        <c:ser>
          <c:idx val="2"/>
          <c:order val="2"/>
          <c:tx>
            <c:strRef>
              <c:f>'[Chart in Microsoft Office PowerPoint]Sheet2'!$F$4</c:f>
              <c:strCache>
                <c:ptCount val="1"/>
                <c:pt idx="0">
                  <c:v>Released as a HD Memo</c:v>
                </c:pt>
              </c:strCache>
            </c:strRef>
          </c:tx>
          <c:spPr>
            <a:ln w="28575">
              <a:noFill/>
            </a:ln>
          </c:spPr>
          <c:marker>
            <c:symbol val="none"/>
          </c:marker>
          <c:dLbls>
            <c:dLbl>
              <c:idx val="0"/>
              <c:layout>
                <c:manualLayout>
                  <c:x val="-9.3671323342646814E-2"/>
                  <c:y val="-2.7777741475261675E-2"/>
                </c:manualLayout>
              </c:layout>
              <c:tx>
                <c:rich>
                  <a:bodyPr/>
                  <a:lstStyle/>
                  <a:p>
                    <a:r>
                      <a:rPr lang="en-US" dirty="0" smtClean="0"/>
                      <a:t>Released </a:t>
                    </a:r>
                    <a:r>
                      <a:rPr lang="en-US" dirty="0"/>
                      <a:t>as a HD Memo</a:t>
                    </a:r>
                  </a:p>
                </c:rich>
              </c:tx>
              <c:showLegendKey val="0"/>
              <c:showVal val="0"/>
              <c:showCatName val="0"/>
              <c:showSerName val="1"/>
              <c:showPercent val="0"/>
              <c:showBubbleSize val="0"/>
            </c:dLbl>
            <c:txPr>
              <a:bodyPr/>
              <a:lstStyle/>
              <a:p>
                <a:pPr>
                  <a:defRPr sz="1600" b="1"/>
                </a:pPr>
                <a:endParaRPr lang="en-US"/>
              </a:p>
            </c:txPr>
            <c:showLegendKey val="0"/>
            <c:showVal val="0"/>
            <c:showCatName val="0"/>
            <c:showSerName val="1"/>
            <c:showPercent val="0"/>
            <c:showBubbleSize val="0"/>
            <c:showLeaderLines val="0"/>
          </c:dLbls>
          <c:xVal>
            <c:numRef>
              <c:f>'[Chart in Microsoft Office PowerPoint]Sheet2'!$G$4</c:f>
              <c:numCache>
                <c:formatCode>General</c:formatCode>
                <c:ptCount val="1"/>
                <c:pt idx="0">
                  <c:v>0</c:v>
                </c:pt>
              </c:numCache>
            </c:numRef>
          </c:xVal>
          <c:yVal>
            <c:numRef>
              <c:f>'[Chart in Microsoft Office PowerPoint]Sheet2'!$H$4</c:f>
              <c:numCache>
                <c:formatCode>General</c:formatCode>
                <c:ptCount val="1"/>
                <c:pt idx="0">
                  <c:v>3</c:v>
                </c:pt>
              </c:numCache>
            </c:numRef>
          </c:yVal>
          <c:smooth val="0"/>
        </c:ser>
        <c:dLbls>
          <c:showLegendKey val="0"/>
          <c:showVal val="0"/>
          <c:showCatName val="0"/>
          <c:showSerName val="0"/>
          <c:showPercent val="0"/>
          <c:showBubbleSize val="0"/>
        </c:dLbls>
        <c:axId val="61835520"/>
        <c:axId val="61865984"/>
      </c:scatterChart>
      <c:catAx>
        <c:axId val="61835520"/>
        <c:scaling>
          <c:orientation val="minMax"/>
        </c:scaling>
        <c:delete val="0"/>
        <c:axPos val="b"/>
        <c:numFmt formatCode="General" sourceLinked="1"/>
        <c:majorTickMark val="out"/>
        <c:minorTickMark val="none"/>
        <c:tickLblPos val="nextTo"/>
        <c:txPr>
          <a:bodyPr/>
          <a:lstStyle/>
          <a:p>
            <a:pPr>
              <a:defRPr sz="1400" b="1"/>
            </a:pPr>
            <a:endParaRPr lang="en-US"/>
          </a:p>
        </c:txPr>
        <c:crossAx val="61865984"/>
        <c:crosses val="autoZero"/>
        <c:auto val="0"/>
        <c:lblAlgn val="ctr"/>
        <c:lblOffset val="100"/>
        <c:noMultiLvlLbl val="0"/>
      </c:catAx>
      <c:valAx>
        <c:axId val="61865984"/>
        <c:scaling>
          <c:orientation val="minMax"/>
        </c:scaling>
        <c:delete val="0"/>
        <c:axPos val="l"/>
        <c:numFmt formatCode="General" sourceLinked="1"/>
        <c:majorTickMark val="out"/>
        <c:minorTickMark val="none"/>
        <c:tickLblPos val="none"/>
        <c:crossAx val="61835520"/>
        <c:crossesAt val="1"/>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7E82A-C6BE-4DF3-AB00-B79A9DB8997F}"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n-US"/>
        </a:p>
      </dgm:t>
    </dgm:pt>
    <dgm:pt modelId="{29CB7191-2B40-43B2-BEAF-C4F98359FB08}">
      <dgm:prSet phldrT="[Text]" custT="1"/>
      <dgm:spPr>
        <a:solidFill>
          <a:schemeClr val="accent1"/>
        </a:solidFill>
      </dgm:spPr>
      <dgm:t>
        <a:bodyPr/>
        <a:lstStyle/>
        <a:p>
          <a:r>
            <a:rPr lang="en-US" sz="2000" dirty="0" smtClean="0"/>
            <a:t>Rewrite by Subcommittee</a:t>
          </a:r>
          <a:endParaRPr lang="en-US" sz="2000" dirty="0"/>
        </a:p>
      </dgm:t>
    </dgm:pt>
    <dgm:pt modelId="{2456FB0C-50D4-4BD8-A7E5-6750BD0BC4A9}" type="parTrans" cxnId="{FFB99E97-E58E-4CF9-BB18-BBA8B6C64987}">
      <dgm:prSet/>
      <dgm:spPr/>
      <dgm:t>
        <a:bodyPr/>
        <a:lstStyle/>
        <a:p>
          <a:endParaRPr lang="en-US"/>
        </a:p>
      </dgm:t>
    </dgm:pt>
    <dgm:pt modelId="{52B8186E-2E3D-401A-8B00-F8B8D6B34199}" type="sibTrans" cxnId="{FFB99E97-E58E-4CF9-BB18-BBA8B6C64987}">
      <dgm:prSet custT="1"/>
      <dgm:spPr>
        <a:ln w="25400">
          <a:solidFill>
            <a:schemeClr val="tx1"/>
          </a:solidFill>
        </a:ln>
      </dgm:spPr>
      <dgm:t>
        <a:bodyPr/>
        <a:lstStyle/>
        <a:p>
          <a:endParaRPr lang="en-US" sz="550" baseline="0"/>
        </a:p>
      </dgm:t>
    </dgm:pt>
    <dgm:pt modelId="{5B32C125-F2CD-4200-B79C-B28751550B8E}">
      <dgm:prSet phldrT="[Text]" custT="1"/>
      <dgm:spPr>
        <a:solidFill>
          <a:schemeClr val="tx2"/>
        </a:solidFill>
      </dgm:spPr>
      <dgm:t>
        <a:bodyPr/>
        <a:lstStyle/>
        <a:p>
          <a:r>
            <a:rPr lang="en-US" sz="2000" dirty="0" smtClean="0"/>
            <a:t>Review by HDM Rewrite Committee</a:t>
          </a:r>
          <a:endParaRPr lang="en-US" sz="2000" dirty="0"/>
        </a:p>
      </dgm:t>
    </dgm:pt>
    <dgm:pt modelId="{8F846522-B6D1-4384-BF52-E11BA95E3319}" type="parTrans" cxnId="{F21F3948-77EA-42D6-8F70-AC9913DC6B2F}">
      <dgm:prSet/>
      <dgm:spPr/>
      <dgm:t>
        <a:bodyPr/>
        <a:lstStyle/>
        <a:p>
          <a:endParaRPr lang="en-US"/>
        </a:p>
      </dgm:t>
    </dgm:pt>
    <dgm:pt modelId="{51B88DAC-43E0-4B9B-A9F3-B19801E214AD}" type="sibTrans" cxnId="{F21F3948-77EA-42D6-8F70-AC9913DC6B2F}">
      <dgm:prSet/>
      <dgm:spPr>
        <a:ln w="25400">
          <a:solidFill>
            <a:schemeClr val="tx1"/>
          </a:solidFill>
        </a:ln>
      </dgm:spPr>
      <dgm:t>
        <a:bodyPr/>
        <a:lstStyle/>
        <a:p>
          <a:endParaRPr lang="en-US"/>
        </a:p>
      </dgm:t>
    </dgm:pt>
    <dgm:pt modelId="{2A3AA22D-983B-4BA3-80BA-22017A5A1F23}">
      <dgm:prSet phldrT="[Text]"/>
      <dgm:spPr>
        <a:solidFill>
          <a:schemeClr val="tx2"/>
        </a:solidFill>
      </dgm:spPr>
      <dgm:t>
        <a:bodyPr/>
        <a:lstStyle/>
        <a:p>
          <a:r>
            <a:rPr lang="en-US" dirty="0" smtClean="0"/>
            <a:t>Review of comments by HDM Rewrite Committee</a:t>
          </a:r>
          <a:endParaRPr lang="en-US" dirty="0"/>
        </a:p>
      </dgm:t>
    </dgm:pt>
    <dgm:pt modelId="{117CA1D8-C39F-4790-8999-E6336ABAFE68}" type="parTrans" cxnId="{99D7BFA6-196C-4A8D-9A8F-B2C8F7381D95}">
      <dgm:prSet/>
      <dgm:spPr/>
      <dgm:t>
        <a:bodyPr/>
        <a:lstStyle/>
        <a:p>
          <a:endParaRPr lang="en-US"/>
        </a:p>
      </dgm:t>
    </dgm:pt>
    <dgm:pt modelId="{97C1E6D8-EAC2-4998-9AA9-24AF94AA3E1F}" type="sibTrans" cxnId="{99D7BFA6-196C-4A8D-9A8F-B2C8F7381D95}">
      <dgm:prSet/>
      <dgm:spPr>
        <a:ln w="25400">
          <a:solidFill>
            <a:schemeClr val="tx1"/>
          </a:solidFill>
        </a:ln>
      </dgm:spPr>
      <dgm:t>
        <a:bodyPr/>
        <a:lstStyle/>
        <a:p>
          <a:endParaRPr lang="en-US"/>
        </a:p>
      </dgm:t>
    </dgm:pt>
    <dgm:pt modelId="{3C8A3370-5FE9-45F2-86BD-E3FC58467812}">
      <dgm:prSet/>
      <dgm:spPr>
        <a:solidFill>
          <a:schemeClr val="tx2"/>
        </a:solidFill>
      </dgm:spPr>
      <dgm:t>
        <a:bodyPr/>
        <a:lstStyle/>
        <a:p>
          <a:r>
            <a:rPr lang="en-US" sz="2400" dirty="0" smtClean="0"/>
            <a:t>Grammar, spelling, &amp; formatting revisions</a:t>
          </a:r>
          <a:endParaRPr lang="en-US" dirty="0"/>
        </a:p>
      </dgm:t>
    </dgm:pt>
    <dgm:pt modelId="{0683331A-0E91-477B-A80F-3FF86400F747}" type="parTrans" cxnId="{4B18253E-6FE0-4D97-AB0B-0CDD979DAD9E}">
      <dgm:prSet/>
      <dgm:spPr/>
      <dgm:t>
        <a:bodyPr/>
        <a:lstStyle/>
        <a:p>
          <a:endParaRPr lang="en-US"/>
        </a:p>
      </dgm:t>
    </dgm:pt>
    <dgm:pt modelId="{D92FC0BA-320D-4499-80A8-A563F9B0B3B0}" type="sibTrans" cxnId="{4B18253E-6FE0-4D97-AB0B-0CDD979DAD9E}">
      <dgm:prSet/>
      <dgm:spPr>
        <a:ln w="25400">
          <a:solidFill>
            <a:schemeClr val="tx1"/>
          </a:solidFill>
        </a:ln>
      </dgm:spPr>
      <dgm:t>
        <a:bodyPr/>
        <a:lstStyle/>
        <a:p>
          <a:endParaRPr lang="en-US"/>
        </a:p>
      </dgm:t>
    </dgm:pt>
    <dgm:pt modelId="{6598E1F3-BB8D-45C2-93E2-57463B7846D6}">
      <dgm:prSet/>
      <dgm:spPr>
        <a:solidFill>
          <a:schemeClr val="tx2"/>
        </a:solidFill>
      </dgm:spPr>
      <dgm:t>
        <a:bodyPr/>
        <a:lstStyle/>
        <a:p>
          <a:r>
            <a:rPr lang="en-US" sz="2400" dirty="0" smtClean="0"/>
            <a:t>Release of Chapter as HD Memo</a:t>
          </a:r>
          <a:endParaRPr lang="en-US" sz="2400" dirty="0"/>
        </a:p>
      </dgm:t>
    </dgm:pt>
    <dgm:pt modelId="{E74E4680-1350-473C-816C-790CA0D4EF33}" type="parTrans" cxnId="{982E642A-E479-478E-B6D0-DB058932F0C1}">
      <dgm:prSet/>
      <dgm:spPr/>
      <dgm:t>
        <a:bodyPr/>
        <a:lstStyle/>
        <a:p>
          <a:endParaRPr lang="en-US"/>
        </a:p>
      </dgm:t>
    </dgm:pt>
    <dgm:pt modelId="{C798C87E-8BB9-4B2E-BF38-CD92835ED11B}" type="sibTrans" cxnId="{982E642A-E479-478E-B6D0-DB058932F0C1}">
      <dgm:prSet/>
      <dgm:spPr/>
      <dgm:t>
        <a:bodyPr/>
        <a:lstStyle/>
        <a:p>
          <a:endParaRPr lang="en-US"/>
        </a:p>
      </dgm:t>
    </dgm:pt>
    <dgm:pt modelId="{0E1CB718-54CF-4FA7-86AE-DEE8E7F9F38A}">
      <dgm:prSet phldrT="[Text]" custT="1"/>
      <dgm:spPr>
        <a:solidFill>
          <a:schemeClr val="tx2"/>
        </a:solidFill>
      </dgm:spPr>
      <dgm:t>
        <a:bodyPr/>
        <a:lstStyle/>
        <a:p>
          <a:r>
            <a:rPr lang="en-US" sz="2000" dirty="0" smtClean="0"/>
            <a:t>Request  comments from Districts, other Divisions, ACEC, FHWA, KTC</a:t>
          </a:r>
          <a:endParaRPr lang="en-US" sz="2000" dirty="0"/>
        </a:p>
      </dgm:t>
    </dgm:pt>
    <dgm:pt modelId="{5692703D-2D88-4F71-92E8-81AA7855B885}" type="sibTrans" cxnId="{129E9D15-2124-4A35-81CA-743D584E2B6D}">
      <dgm:prSet/>
      <dgm:spPr>
        <a:ln w="25400">
          <a:solidFill>
            <a:schemeClr val="tx1"/>
          </a:solidFill>
        </a:ln>
      </dgm:spPr>
      <dgm:t>
        <a:bodyPr/>
        <a:lstStyle/>
        <a:p>
          <a:endParaRPr lang="en-US"/>
        </a:p>
      </dgm:t>
    </dgm:pt>
    <dgm:pt modelId="{C05D98D5-2FAB-4C33-BE58-8096809DDF9A}" type="parTrans" cxnId="{129E9D15-2124-4A35-81CA-743D584E2B6D}">
      <dgm:prSet/>
      <dgm:spPr/>
      <dgm:t>
        <a:bodyPr/>
        <a:lstStyle/>
        <a:p>
          <a:endParaRPr lang="en-US"/>
        </a:p>
      </dgm:t>
    </dgm:pt>
    <dgm:pt modelId="{AC504884-8F51-4D07-B902-FC21CFAB94F6}" type="pres">
      <dgm:prSet presAssocID="{38E7E82A-C6BE-4DF3-AB00-B79A9DB8997F}" presName="Name0" presStyleCnt="0">
        <dgm:presLayoutVars>
          <dgm:dir/>
          <dgm:resizeHandles val="exact"/>
        </dgm:presLayoutVars>
      </dgm:prSet>
      <dgm:spPr/>
      <dgm:t>
        <a:bodyPr/>
        <a:lstStyle/>
        <a:p>
          <a:endParaRPr lang="en-US"/>
        </a:p>
      </dgm:t>
    </dgm:pt>
    <dgm:pt modelId="{CE0ACECB-6F4B-4730-83CD-6441BB5D843F}" type="pres">
      <dgm:prSet presAssocID="{29CB7191-2B40-43B2-BEAF-C4F98359FB08}" presName="node" presStyleLbl="node1" presStyleIdx="0" presStyleCnt="6" custLinFactNeighborX="-2410" custLinFactNeighborY="1517">
        <dgm:presLayoutVars>
          <dgm:bulletEnabled val="1"/>
        </dgm:presLayoutVars>
      </dgm:prSet>
      <dgm:spPr/>
      <dgm:t>
        <a:bodyPr/>
        <a:lstStyle/>
        <a:p>
          <a:endParaRPr lang="en-US"/>
        </a:p>
      </dgm:t>
    </dgm:pt>
    <dgm:pt modelId="{0D4C26FD-894F-43BC-B7A2-1A0408826964}" type="pres">
      <dgm:prSet presAssocID="{52B8186E-2E3D-401A-8B00-F8B8D6B34199}" presName="sibTrans" presStyleLbl="sibTrans1D1" presStyleIdx="0" presStyleCnt="5"/>
      <dgm:spPr/>
      <dgm:t>
        <a:bodyPr/>
        <a:lstStyle/>
        <a:p>
          <a:endParaRPr lang="en-US"/>
        </a:p>
      </dgm:t>
    </dgm:pt>
    <dgm:pt modelId="{1A25DE73-0D1A-4CA9-B723-8E873D3FAA5A}" type="pres">
      <dgm:prSet presAssocID="{52B8186E-2E3D-401A-8B00-F8B8D6B34199}" presName="connectorText" presStyleLbl="sibTrans1D1" presStyleIdx="0" presStyleCnt="5"/>
      <dgm:spPr/>
      <dgm:t>
        <a:bodyPr/>
        <a:lstStyle/>
        <a:p>
          <a:endParaRPr lang="en-US"/>
        </a:p>
      </dgm:t>
    </dgm:pt>
    <dgm:pt modelId="{7684E1B3-0609-47E3-A7B4-15107C4DC453}" type="pres">
      <dgm:prSet presAssocID="{5B32C125-F2CD-4200-B79C-B28751550B8E}" presName="node" presStyleLbl="node1" presStyleIdx="1" presStyleCnt="6" custLinFactNeighborX="-2410" custLinFactNeighborY="1517">
        <dgm:presLayoutVars>
          <dgm:bulletEnabled val="1"/>
        </dgm:presLayoutVars>
      </dgm:prSet>
      <dgm:spPr/>
      <dgm:t>
        <a:bodyPr/>
        <a:lstStyle/>
        <a:p>
          <a:endParaRPr lang="en-US"/>
        </a:p>
      </dgm:t>
    </dgm:pt>
    <dgm:pt modelId="{D907CE21-596E-4B7D-AB86-E05B2E0AF80E}" type="pres">
      <dgm:prSet presAssocID="{51B88DAC-43E0-4B9B-A9F3-B19801E214AD}" presName="sibTrans" presStyleLbl="sibTrans1D1" presStyleIdx="1" presStyleCnt="5"/>
      <dgm:spPr/>
      <dgm:t>
        <a:bodyPr/>
        <a:lstStyle/>
        <a:p>
          <a:endParaRPr lang="en-US"/>
        </a:p>
      </dgm:t>
    </dgm:pt>
    <dgm:pt modelId="{6CB16890-DAC8-4A51-A638-6F1C23F49C42}" type="pres">
      <dgm:prSet presAssocID="{51B88DAC-43E0-4B9B-A9F3-B19801E214AD}" presName="connectorText" presStyleLbl="sibTrans1D1" presStyleIdx="1" presStyleCnt="5"/>
      <dgm:spPr/>
      <dgm:t>
        <a:bodyPr/>
        <a:lstStyle/>
        <a:p>
          <a:endParaRPr lang="en-US"/>
        </a:p>
      </dgm:t>
    </dgm:pt>
    <dgm:pt modelId="{A22A1B78-BE90-466E-AB83-6AC9D3F98451}" type="pres">
      <dgm:prSet presAssocID="{0E1CB718-54CF-4FA7-86AE-DEE8E7F9F38A}" presName="node" presStyleLbl="node1" presStyleIdx="2" presStyleCnt="6" custLinFactNeighborX="-2410" custLinFactNeighborY="1517">
        <dgm:presLayoutVars>
          <dgm:bulletEnabled val="1"/>
        </dgm:presLayoutVars>
      </dgm:prSet>
      <dgm:spPr/>
      <dgm:t>
        <a:bodyPr/>
        <a:lstStyle/>
        <a:p>
          <a:endParaRPr lang="en-US"/>
        </a:p>
      </dgm:t>
    </dgm:pt>
    <dgm:pt modelId="{993879F3-407C-4EA4-95C7-BFA1D70D0AB6}" type="pres">
      <dgm:prSet presAssocID="{5692703D-2D88-4F71-92E8-81AA7855B885}" presName="sibTrans" presStyleLbl="sibTrans1D1" presStyleIdx="2" presStyleCnt="5"/>
      <dgm:spPr/>
      <dgm:t>
        <a:bodyPr/>
        <a:lstStyle/>
        <a:p>
          <a:endParaRPr lang="en-US"/>
        </a:p>
      </dgm:t>
    </dgm:pt>
    <dgm:pt modelId="{6FDF86F1-2D15-4CA0-BE1C-5C468EFF058E}" type="pres">
      <dgm:prSet presAssocID="{5692703D-2D88-4F71-92E8-81AA7855B885}" presName="connectorText" presStyleLbl="sibTrans1D1" presStyleIdx="2" presStyleCnt="5"/>
      <dgm:spPr/>
      <dgm:t>
        <a:bodyPr/>
        <a:lstStyle/>
        <a:p>
          <a:endParaRPr lang="en-US"/>
        </a:p>
      </dgm:t>
    </dgm:pt>
    <dgm:pt modelId="{DF9F7060-2B77-4F02-8A2A-A4809DB10D68}" type="pres">
      <dgm:prSet presAssocID="{2A3AA22D-983B-4BA3-80BA-22017A5A1F23}" presName="node" presStyleLbl="node1" presStyleIdx="3" presStyleCnt="6">
        <dgm:presLayoutVars>
          <dgm:bulletEnabled val="1"/>
        </dgm:presLayoutVars>
      </dgm:prSet>
      <dgm:spPr/>
      <dgm:t>
        <a:bodyPr/>
        <a:lstStyle/>
        <a:p>
          <a:endParaRPr lang="en-US"/>
        </a:p>
      </dgm:t>
    </dgm:pt>
    <dgm:pt modelId="{76F526F4-DD31-4095-85FA-0E4AD15B83AC}" type="pres">
      <dgm:prSet presAssocID="{97C1E6D8-EAC2-4998-9AA9-24AF94AA3E1F}" presName="sibTrans" presStyleLbl="sibTrans1D1" presStyleIdx="3" presStyleCnt="5"/>
      <dgm:spPr/>
      <dgm:t>
        <a:bodyPr/>
        <a:lstStyle/>
        <a:p>
          <a:endParaRPr lang="en-US"/>
        </a:p>
      </dgm:t>
    </dgm:pt>
    <dgm:pt modelId="{093AFE74-9B9C-4279-A940-E8BDEC0784B6}" type="pres">
      <dgm:prSet presAssocID="{97C1E6D8-EAC2-4998-9AA9-24AF94AA3E1F}" presName="connectorText" presStyleLbl="sibTrans1D1" presStyleIdx="3" presStyleCnt="5"/>
      <dgm:spPr/>
      <dgm:t>
        <a:bodyPr/>
        <a:lstStyle/>
        <a:p>
          <a:endParaRPr lang="en-US"/>
        </a:p>
      </dgm:t>
    </dgm:pt>
    <dgm:pt modelId="{FFFF5312-7D90-4B24-A357-D3F60F385064}" type="pres">
      <dgm:prSet presAssocID="{3C8A3370-5FE9-45F2-86BD-E3FC58467812}" presName="node" presStyleLbl="node1" presStyleIdx="4" presStyleCnt="6">
        <dgm:presLayoutVars>
          <dgm:bulletEnabled val="1"/>
        </dgm:presLayoutVars>
      </dgm:prSet>
      <dgm:spPr/>
      <dgm:t>
        <a:bodyPr/>
        <a:lstStyle/>
        <a:p>
          <a:endParaRPr lang="en-US"/>
        </a:p>
      </dgm:t>
    </dgm:pt>
    <dgm:pt modelId="{78534E73-6185-4122-AED6-F5BD4A10E8D7}" type="pres">
      <dgm:prSet presAssocID="{D92FC0BA-320D-4499-80A8-A563F9B0B3B0}" presName="sibTrans" presStyleLbl="sibTrans1D1" presStyleIdx="4" presStyleCnt="5"/>
      <dgm:spPr/>
      <dgm:t>
        <a:bodyPr/>
        <a:lstStyle/>
        <a:p>
          <a:endParaRPr lang="en-US"/>
        </a:p>
      </dgm:t>
    </dgm:pt>
    <dgm:pt modelId="{A5BD8442-9435-45CD-9D57-828A843938CC}" type="pres">
      <dgm:prSet presAssocID="{D92FC0BA-320D-4499-80A8-A563F9B0B3B0}" presName="connectorText" presStyleLbl="sibTrans1D1" presStyleIdx="4" presStyleCnt="5"/>
      <dgm:spPr/>
      <dgm:t>
        <a:bodyPr/>
        <a:lstStyle/>
        <a:p>
          <a:endParaRPr lang="en-US"/>
        </a:p>
      </dgm:t>
    </dgm:pt>
    <dgm:pt modelId="{323C4CB3-1259-45DF-8F56-8580593F36BB}" type="pres">
      <dgm:prSet presAssocID="{6598E1F3-BB8D-45C2-93E2-57463B7846D6}" presName="node" presStyleLbl="node1" presStyleIdx="5" presStyleCnt="6">
        <dgm:presLayoutVars>
          <dgm:bulletEnabled val="1"/>
        </dgm:presLayoutVars>
      </dgm:prSet>
      <dgm:spPr/>
      <dgm:t>
        <a:bodyPr/>
        <a:lstStyle/>
        <a:p>
          <a:endParaRPr lang="en-US"/>
        </a:p>
      </dgm:t>
    </dgm:pt>
  </dgm:ptLst>
  <dgm:cxnLst>
    <dgm:cxn modelId="{A5384403-8C1C-41AD-B56B-843CA0A1C99B}" type="presOf" srcId="{3C8A3370-5FE9-45F2-86BD-E3FC58467812}" destId="{FFFF5312-7D90-4B24-A357-D3F60F385064}" srcOrd="0" destOrd="0" presId="urn:microsoft.com/office/officeart/2005/8/layout/bProcess3"/>
    <dgm:cxn modelId="{4B18253E-6FE0-4D97-AB0B-0CDD979DAD9E}" srcId="{38E7E82A-C6BE-4DF3-AB00-B79A9DB8997F}" destId="{3C8A3370-5FE9-45F2-86BD-E3FC58467812}" srcOrd="4" destOrd="0" parTransId="{0683331A-0E91-477B-A80F-3FF86400F747}" sibTransId="{D92FC0BA-320D-4499-80A8-A563F9B0B3B0}"/>
    <dgm:cxn modelId="{FFB99E97-E58E-4CF9-BB18-BBA8B6C64987}" srcId="{38E7E82A-C6BE-4DF3-AB00-B79A9DB8997F}" destId="{29CB7191-2B40-43B2-BEAF-C4F98359FB08}" srcOrd="0" destOrd="0" parTransId="{2456FB0C-50D4-4BD8-A7E5-6750BD0BC4A9}" sibTransId="{52B8186E-2E3D-401A-8B00-F8B8D6B34199}"/>
    <dgm:cxn modelId="{C9D497D4-B054-4736-9721-B8DC28CB46BE}" type="presOf" srcId="{29CB7191-2B40-43B2-BEAF-C4F98359FB08}" destId="{CE0ACECB-6F4B-4730-83CD-6441BB5D843F}" srcOrd="0" destOrd="0" presId="urn:microsoft.com/office/officeart/2005/8/layout/bProcess3"/>
    <dgm:cxn modelId="{B50C6558-1722-46DB-94B1-DD2C530CE42A}" type="presOf" srcId="{5692703D-2D88-4F71-92E8-81AA7855B885}" destId="{993879F3-407C-4EA4-95C7-BFA1D70D0AB6}" srcOrd="0" destOrd="0" presId="urn:microsoft.com/office/officeart/2005/8/layout/bProcess3"/>
    <dgm:cxn modelId="{1F6AB8A2-9D69-4126-84F0-175798FAAF38}" type="presOf" srcId="{D92FC0BA-320D-4499-80A8-A563F9B0B3B0}" destId="{A5BD8442-9435-45CD-9D57-828A843938CC}" srcOrd="1" destOrd="0" presId="urn:microsoft.com/office/officeart/2005/8/layout/bProcess3"/>
    <dgm:cxn modelId="{6711721C-67B1-4C51-8640-C86AC5F7F5C9}" type="presOf" srcId="{2A3AA22D-983B-4BA3-80BA-22017A5A1F23}" destId="{DF9F7060-2B77-4F02-8A2A-A4809DB10D68}" srcOrd="0" destOrd="0" presId="urn:microsoft.com/office/officeart/2005/8/layout/bProcess3"/>
    <dgm:cxn modelId="{ED24DEB7-5CC9-4F8B-8999-D39B618328AC}" type="presOf" srcId="{52B8186E-2E3D-401A-8B00-F8B8D6B34199}" destId="{0D4C26FD-894F-43BC-B7A2-1A0408826964}" srcOrd="0" destOrd="0" presId="urn:microsoft.com/office/officeart/2005/8/layout/bProcess3"/>
    <dgm:cxn modelId="{0B298CFA-53E4-4B5E-9F9E-0313215BBF60}" type="presOf" srcId="{6598E1F3-BB8D-45C2-93E2-57463B7846D6}" destId="{323C4CB3-1259-45DF-8F56-8580593F36BB}" srcOrd="0" destOrd="0" presId="urn:microsoft.com/office/officeart/2005/8/layout/bProcess3"/>
    <dgm:cxn modelId="{0C75F811-F64D-4010-B7C3-AA1540A83F40}" type="presOf" srcId="{51B88DAC-43E0-4B9B-A9F3-B19801E214AD}" destId="{6CB16890-DAC8-4A51-A638-6F1C23F49C42}" srcOrd="1" destOrd="0" presId="urn:microsoft.com/office/officeart/2005/8/layout/bProcess3"/>
    <dgm:cxn modelId="{F21F3948-77EA-42D6-8F70-AC9913DC6B2F}" srcId="{38E7E82A-C6BE-4DF3-AB00-B79A9DB8997F}" destId="{5B32C125-F2CD-4200-B79C-B28751550B8E}" srcOrd="1" destOrd="0" parTransId="{8F846522-B6D1-4384-BF52-E11BA95E3319}" sibTransId="{51B88DAC-43E0-4B9B-A9F3-B19801E214AD}"/>
    <dgm:cxn modelId="{99D7BFA6-196C-4A8D-9A8F-B2C8F7381D95}" srcId="{38E7E82A-C6BE-4DF3-AB00-B79A9DB8997F}" destId="{2A3AA22D-983B-4BA3-80BA-22017A5A1F23}" srcOrd="3" destOrd="0" parTransId="{117CA1D8-C39F-4790-8999-E6336ABAFE68}" sibTransId="{97C1E6D8-EAC2-4998-9AA9-24AF94AA3E1F}"/>
    <dgm:cxn modelId="{A89BFC66-3F58-4632-A827-00A2AC3C15E4}" type="presOf" srcId="{38E7E82A-C6BE-4DF3-AB00-B79A9DB8997F}" destId="{AC504884-8F51-4D07-B902-FC21CFAB94F6}" srcOrd="0" destOrd="0" presId="urn:microsoft.com/office/officeart/2005/8/layout/bProcess3"/>
    <dgm:cxn modelId="{3CBCF3C8-FEDA-4E16-968D-6E014FA9C688}" type="presOf" srcId="{52B8186E-2E3D-401A-8B00-F8B8D6B34199}" destId="{1A25DE73-0D1A-4CA9-B723-8E873D3FAA5A}" srcOrd="1" destOrd="0" presId="urn:microsoft.com/office/officeart/2005/8/layout/bProcess3"/>
    <dgm:cxn modelId="{69B17DFB-64CB-493C-9B95-35ED1BB46356}" type="presOf" srcId="{0E1CB718-54CF-4FA7-86AE-DEE8E7F9F38A}" destId="{A22A1B78-BE90-466E-AB83-6AC9D3F98451}" srcOrd="0" destOrd="0" presId="urn:microsoft.com/office/officeart/2005/8/layout/bProcess3"/>
    <dgm:cxn modelId="{C935A82B-C1EB-432F-A942-7D1FC850D91B}" type="presOf" srcId="{5692703D-2D88-4F71-92E8-81AA7855B885}" destId="{6FDF86F1-2D15-4CA0-BE1C-5C468EFF058E}" srcOrd="1" destOrd="0" presId="urn:microsoft.com/office/officeart/2005/8/layout/bProcess3"/>
    <dgm:cxn modelId="{B01FFFD9-5946-4FD9-8143-6BB95A17C7C2}" type="presOf" srcId="{97C1E6D8-EAC2-4998-9AA9-24AF94AA3E1F}" destId="{093AFE74-9B9C-4279-A940-E8BDEC0784B6}" srcOrd="1" destOrd="0" presId="urn:microsoft.com/office/officeart/2005/8/layout/bProcess3"/>
    <dgm:cxn modelId="{F28DAFAD-18DF-4A17-B955-10F290843D83}" type="presOf" srcId="{51B88DAC-43E0-4B9B-A9F3-B19801E214AD}" destId="{D907CE21-596E-4B7D-AB86-E05B2E0AF80E}" srcOrd="0" destOrd="0" presId="urn:microsoft.com/office/officeart/2005/8/layout/bProcess3"/>
    <dgm:cxn modelId="{9D61CB7C-21EE-4A54-9F3F-31A5CE7F975A}" type="presOf" srcId="{D92FC0BA-320D-4499-80A8-A563F9B0B3B0}" destId="{78534E73-6185-4122-AED6-F5BD4A10E8D7}" srcOrd="0" destOrd="0" presId="urn:microsoft.com/office/officeart/2005/8/layout/bProcess3"/>
    <dgm:cxn modelId="{129E9D15-2124-4A35-81CA-743D584E2B6D}" srcId="{38E7E82A-C6BE-4DF3-AB00-B79A9DB8997F}" destId="{0E1CB718-54CF-4FA7-86AE-DEE8E7F9F38A}" srcOrd="2" destOrd="0" parTransId="{C05D98D5-2FAB-4C33-BE58-8096809DDF9A}" sibTransId="{5692703D-2D88-4F71-92E8-81AA7855B885}"/>
    <dgm:cxn modelId="{982E642A-E479-478E-B6D0-DB058932F0C1}" srcId="{38E7E82A-C6BE-4DF3-AB00-B79A9DB8997F}" destId="{6598E1F3-BB8D-45C2-93E2-57463B7846D6}" srcOrd="5" destOrd="0" parTransId="{E74E4680-1350-473C-816C-790CA0D4EF33}" sibTransId="{C798C87E-8BB9-4B2E-BF38-CD92835ED11B}"/>
    <dgm:cxn modelId="{EB71E2DC-FE5E-4CD7-850B-29AFBBA229C2}" type="presOf" srcId="{5B32C125-F2CD-4200-B79C-B28751550B8E}" destId="{7684E1B3-0609-47E3-A7B4-15107C4DC453}" srcOrd="0" destOrd="0" presId="urn:microsoft.com/office/officeart/2005/8/layout/bProcess3"/>
    <dgm:cxn modelId="{19158927-A1CF-4C9B-BF67-A22F658C7AC3}" type="presOf" srcId="{97C1E6D8-EAC2-4998-9AA9-24AF94AA3E1F}" destId="{76F526F4-DD31-4095-85FA-0E4AD15B83AC}" srcOrd="0" destOrd="0" presId="urn:microsoft.com/office/officeart/2005/8/layout/bProcess3"/>
    <dgm:cxn modelId="{117937A5-C017-4284-A25E-819EF16B3BB9}" type="presParOf" srcId="{AC504884-8F51-4D07-B902-FC21CFAB94F6}" destId="{CE0ACECB-6F4B-4730-83CD-6441BB5D843F}" srcOrd="0" destOrd="0" presId="urn:microsoft.com/office/officeart/2005/8/layout/bProcess3"/>
    <dgm:cxn modelId="{5F7E3C77-D4F3-45F9-9C79-5D9436FA834E}" type="presParOf" srcId="{AC504884-8F51-4D07-B902-FC21CFAB94F6}" destId="{0D4C26FD-894F-43BC-B7A2-1A0408826964}" srcOrd="1" destOrd="0" presId="urn:microsoft.com/office/officeart/2005/8/layout/bProcess3"/>
    <dgm:cxn modelId="{1D11531A-3F6C-458E-988F-CE59FF80402A}" type="presParOf" srcId="{0D4C26FD-894F-43BC-B7A2-1A0408826964}" destId="{1A25DE73-0D1A-4CA9-B723-8E873D3FAA5A}" srcOrd="0" destOrd="0" presId="urn:microsoft.com/office/officeart/2005/8/layout/bProcess3"/>
    <dgm:cxn modelId="{F80FAC98-4A4B-4F7B-AC85-0A596B1A65F1}" type="presParOf" srcId="{AC504884-8F51-4D07-B902-FC21CFAB94F6}" destId="{7684E1B3-0609-47E3-A7B4-15107C4DC453}" srcOrd="2" destOrd="0" presId="urn:microsoft.com/office/officeart/2005/8/layout/bProcess3"/>
    <dgm:cxn modelId="{29D7F1C1-6D90-43D0-8294-D583993169EC}" type="presParOf" srcId="{AC504884-8F51-4D07-B902-FC21CFAB94F6}" destId="{D907CE21-596E-4B7D-AB86-E05B2E0AF80E}" srcOrd="3" destOrd="0" presId="urn:microsoft.com/office/officeart/2005/8/layout/bProcess3"/>
    <dgm:cxn modelId="{8FC12E1E-AF64-4399-95C2-28E8DDF39BF6}" type="presParOf" srcId="{D907CE21-596E-4B7D-AB86-E05B2E0AF80E}" destId="{6CB16890-DAC8-4A51-A638-6F1C23F49C42}" srcOrd="0" destOrd="0" presId="urn:microsoft.com/office/officeart/2005/8/layout/bProcess3"/>
    <dgm:cxn modelId="{A2120CB8-417D-49E9-82F8-1DEC7AB8CAF2}" type="presParOf" srcId="{AC504884-8F51-4D07-B902-FC21CFAB94F6}" destId="{A22A1B78-BE90-466E-AB83-6AC9D3F98451}" srcOrd="4" destOrd="0" presId="urn:microsoft.com/office/officeart/2005/8/layout/bProcess3"/>
    <dgm:cxn modelId="{D1D4A0E6-AD3F-4C6F-8CC6-F1A28D86D63C}" type="presParOf" srcId="{AC504884-8F51-4D07-B902-FC21CFAB94F6}" destId="{993879F3-407C-4EA4-95C7-BFA1D70D0AB6}" srcOrd="5" destOrd="0" presId="urn:microsoft.com/office/officeart/2005/8/layout/bProcess3"/>
    <dgm:cxn modelId="{58811FC6-F0AC-44E9-BE8F-42F3733CB5F1}" type="presParOf" srcId="{993879F3-407C-4EA4-95C7-BFA1D70D0AB6}" destId="{6FDF86F1-2D15-4CA0-BE1C-5C468EFF058E}" srcOrd="0" destOrd="0" presId="urn:microsoft.com/office/officeart/2005/8/layout/bProcess3"/>
    <dgm:cxn modelId="{C7213B2B-2404-4608-B93C-716752CF139C}" type="presParOf" srcId="{AC504884-8F51-4D07-B902-FC21CFAB94F6}" destId="{DF9F7060-2B77-4F02-8A2A-A4809DB10D68}" srcOrd="6" destOrd="0" presId="urn:microsoft.com/office/officeart/2005/8/layout/bProcess3"/>
    <dgm:cxn modelId="{7C3DDCA7-C980-427D-AC16-755A0B60A48F}" type="presParOf" srcId="{AC504884-8F51-4D07-B902-FC21CFAB94F6}" destId="{76F526F4-DD31-4095-85FA-0E4AD15B83AC}" srcOrd="7" destOrd="0" presId="urn:microsoft.com/office/officeart/2005/8/layout/bProcess3"/>
    <dgm:cxn modelId="{B2153E3B-4FBC-4708-99FC-7C309153B121}" type="presParOf" srcId="{76F526F4-DD31-4095-85FA-0E4AD15B83AC}" destId="{093AFE74-9B9C-4279-A940-E8BDEC0784B6}" srcOrd="0" destOrd="0" presId="urn:microsoft.com/office/officeart/2005/8/layout/bProcess3"/>
    <dgm:cxn modelId="{6A861C5D-51D7-4C84-B7CE-5D91C0AAFA0B}" type="presParOf" srcId="{AC504884-8F51-4D07-B902-FC21CFAB94F6}" destId="{FFFF5312-7D90-4B24-A357-D3F60F385064}" srcOrd="8" destOrd="0" presId="urn:microsoft.com/office/officeart/2005/8/layout/bProcess3"/>
    <dgm:cxn modelId="{A5B373D5-62BA-4B05-8676-83067038410B}" type="presParOf" srcId="{AC504884-8F51-4D07-B902-FC21CFAB94F6}" destId="{78534E73-6185-4122-AED6-F5BD4A10E8D7}" srcOrd="9" destOrd="0" presId="urn:microsoft.com/office/officeart/2005/8/layout/bProcess3"/>
    <dgm:cxn modelId="{C93ACD0E-653D-4324-9819-6F79AF7F7C63}" type="presParOf" srcId="{78534E73-6185-4122-AED6-F5BD4A10E8D7}" destId="{A5BD8442-9435-45CD-9D57-828A843938CC}" srcOrd="0" destOrd="0" presId="urn:microsoft.com/office/officeart/2005/8/layout/bProcess3"/>
    <dgm:cxn modelId="{1BDBDA55-2C7D-4B93-B42B-EFDE243DC4FB}" type="presParOf" srcId="{AC504884-8F51-4D07-B902-FC21CFAB94F6}" destId="{323C4CB3-1259-45DF-8F56-8580593F36BB}"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90FC387-EAC8-40F7-9E67-F0A84872D4E7}" type="datetimeFigureOut">
              <a:rPr lang="en-US" smtClean="0"/>
              <a:pPr/>
              <a:t>9/7/2015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5ECF9ED4-6F89-4ACE-97A1-323F94B82BEE}" type="slidenum">
              <a:rPr lang="en-US" smtClean="0"/>
              <a:pPr/>
              <a:t>‹#›</a:t>
            </a:fld>
            <a:endParaRPr lang="en-US"/>
          </a:p>
        </p:txBody>
      </p:sp>
    </p:spTree>
    <p:extLst>
      <p:ext uri="{BB962C8B-B14F-4D97-AF65-F5344CB8AC3E}">
        <p14:creationId xmlns:p14="http://schemas.microsoft.com/office/powerpoint/2010/main" val="3909602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3CF5B65C-245F-4347-9CA3-2AFA974FC07A}" type="datetimeFigureOut">
              <a:rPr lang="en-US" smtClean="0"/>
              <a:pPr/>
              <a:t>9/7/2015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DE675C32-4D5D-49E1-B338-DF08A94129B6}" type="slidenum">
              <a:rPr lang="en-US" smtClean="0"/>
              <a:pPr/>
              <a:t>‹#›</a:t>
            </a:fld>
            <a:endParaRPr lang="en-US"/>
          </a:p>
        </p:txBody>
      </p:sp>
    </p:spTree>
    <p:extLst>
      <p:ext uri="{BB962C8B-B14F-4D97-AF65-F5344CB8AC3E}">
        <p14:creationId xmlns:p14="http://schemas.microsoft.com/office/powerpoint/2010/main" val="295348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The fiscal year date to initiate the ROW process is key in deciding how to perform the work.  The schedule is typically devised using this milestone date.</a:t>
            </a:r>
          </a:p>
          <a:p>
            <a:pPr>
              <a:buFont typeface="Arial" pitchFamily="34" charset="0"/>
              <a:buChar char="•"/>
            </a:pPr>
            <a:r>
              <a:rPr lang="en-US" baseline="0" dirty="0" smtClean="0"/>
              <a:t>Consider options such as Design-build, turn-key contracts, including utility engineering in the design project, etc. to help keep on schedule.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Keep in mind critical path tasks. Discuss early utility coordination, utility engineering in the design phase, early right of way, etc. </a:t>
            </a:r>
            <a:endParaRPr lang="en-US" dirty="0" smtClean="0"/>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E675C32-4D5D-49E1-B338-DF08A94129B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The fiscal year date to initiate the ROW process is a key determent in deciding how to perform the work.  The schedule is typically devised using this milestone date.</a:t>
            </a:r>
          </a:p>
          <a:p>
            <a:pPr>
              <a:buFont typeface="Arial" pitchFamily="34" charset="0"/>
              <a:buChar char="•"/>
            </a:pPr>
            <a:r>
              <a:rPr lang="en-US" baseline="0" dirty="0" smtClean="0"/>
              <a:t>Consider options such as Design-build, turn-key contracts, including utility engineering in the design project, etc. to help keep on schedule.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Keep in mind critical path tasks. Discuss early utility coordination, utility engineering in the design phase, early right of way, etc.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IT’s OK to take a little risk to possibly save </a:t>
            </a:r>
            <a:r>
              <a:rPr lang="en-US" b="1" baseline="0" dirty="0" smtClean="0"/>
              <a:t>TIME.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Microsoft “PROJECT” will become a standard resource.</a:t>
            </a:r>
            <a:endParaRPr lang="en-US" b="0" dirty="0" smtClean="0"/>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E675C32-4D5D-49E1-B338-DF08A94129B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Emphasize</a:t>
            </a:r>
            <a:r>
              <a:rPr lang="en-US" baseline="0" dirty="0" smtClean="0"/>
              <a:t> importance of preliminary cost estimates.  There is a spreadsheet available with the Highway Design forms that can be used for preliminary R, U, and C estimates.</a:t>
            </a:r>
          </a:p>
          <a:p>
            <a:pPr>
              <a:buFont typeface="Arial" pitchFamily="34" charset="0"/>
              <a:buChar char="•"/>
            </a:pPr>
            <a:r>
              <a:rPr lang="en-US" baseline="0" dirty="0" smtClean="0"/>
              <a:t>.Oh, what to do when there isn’t an alternate that stays within the budget and addresses the purpose and need.  </a:t>
            </a:r>
          </a:p>
          <a:p>
            <a:pPr>
              <a:buFont typeface="Arial" pitchFamily="34" charset="0"/>
              <a:buChar char="•"/>
            </a:pPr>
            <a:r>
              <a:rPr lang="en-US" baseline="0" dirty="0" smtClean="0"/>
              <a:t>Take care as to what is the purpose and need vs. project description in the Highway Plan.</a:t>
            </a:r>
          </a:p>
          <a:p>
            <a:pPr>
              <a:buFont typeface="Arial" pitchFamily="34" charset="0"/>
              <a:buChar char="•"/>
            </a:pPr>
            <a:r>
              <a:rPr lang="en-US" baseline="0" dirty="0" smtClean="0"/>
              <a:t> Note: scope must yield to budget i.e. what can you do with the money you have.</a:t>
            </a:r>
          </a:p>
          <a:p>
            <a:pPr>
              <a:buFont typeface="Arial" pitchFamily="34" charset="0"/>
              <a:buChar char="•"/>
            </a:pPr>
            <a:r>
              <a:rPr lang="en-US" baseline="0" dirty="0" smtClean="0"/>
              <a:t> Importance of documenting the reason for the cost overrun in the DES</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E675C32-4D5D-49E1-B338-DF08A94129B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complete project is the responsibility</a:t>
            </a:r>
            <a:r>
              <a:rPr lang="en-US" baseline="0" dirty="0" smtClean="0"/>
              <a:t> of the PM.</a:t>
            </a:r>
          </a:p>
          <a:p>
            <a:r>
              <a:rPr lang="en-US" baseline="0" dirty="0" smtClean="0"/>
              <a:t>Project team very important</a:t>
            </a:r>
          </a:p>
          <a:p>
            <a:r>
              <a:rPr lang="en-US" baseline="0" dirty="0" smtClean="0"/>
              <a:t>Location engineer must have over site and MUST be a HELP.</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13</a:t>
            </a:fld>
            <a:endParaRPr lang="en-US"/>
          </a:p>
        </p:txBody>
      </p:sp>
    </p:spTree>
    <p:extLst>
      <p:ext uri="{BB962C8B-B14F-4D97-AF65-F5344CB8AC3E}">
        <p14:creationId xmlns:p14="http://schemas.microsoft.com/office/powerpoint/2010/main" val="155973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8">
              <a:buFont typeface="Arial" pitchFamily="34" charset="0"/>
              <a:buNone/>
            </a:pPr>
            <a:r>
              <a:rPr lang="en-US" baseline="0" dirty="0" smtClean="0"/>
              <a:t>More work by consultants and more coordination and oversite by consultants</a:t>
            </a:r>
          </a:p>
          <a:p>
            <a:pPr lvl="8">
              <a:buFont typeface="Arial" pitchFamily="34" charset="0"/>
              <a:buNone/>
            </a:pPr>
            <a:endParaRPr lang="en-US" baseline="0" dirty="0" smtClean="0"/>
          </a:p>
          <a:p>
            <a:pPr lvl="8">
              <a:buFont typeface="Arial" pitchFamily="34" charset="0"/>
              <a:buNone/>
            </a:pPr>
            <a:r>
              <a:rPr lang="en-US" baseline="0" dirty="0" smtClean="0"/>
              <a:t>More importance of </a:t>
            </a:r>
            <a:r>
              <a:rPr lang="en-US" baseline="0" dirty="0" err="1" smtClean="0"/>
              <a:t>maintainance</a:t>
            </a:r>
            <a:r>
              <a:rPr lang="en-US" baseline="0" dirty="0" smtClean="0"/>
              <a:t> of traffic.</a:t>
            </a:r>
          </a:p>
        </p:txBody>
      </p:sp>
      <p:sp>
        <p:nvSpPr>
          <p:cNvPr id="4" name="Slide Number Placeholder 3"/>
          <p:cNvSpPr>
            <a:spLocks noGrp="1"/>
          </p:cNvSpPr>
          <p:nvPr>
            <p:ph type="sldNum" sz="quarter" idx="10"/>
          </p:nvPr>
        </p:nvSpPr>
        <p:spPr/>
        <p:txBody>
          <a:bodyPr/>
          <a:lstStyle/>
          <a:p>
            <a:fld id="{DE675C32-4D5D-49E1-B338-DF08A94129B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Several changes have been made to the DES</a:t>
            </a:r>
            <a:r>
              <a:rPr lang="en-US" baseline="0" dirty="0" smtClean="0"/>
              <a:t> form.  Explanations of the changes and how to complete the DES are discussed in Keith Caudill’s webinar.  If you haven’t already viewed it, you can go to Highway Design’s webpage to watch the webinar.</a:t>
            </a:r>
          </a:p>
          <a:p>
            <a:pPr>
              <a:buFont typeface="Arial" pitchFamily="34" charset="0"/>
              <a:buChar char="•"/>
            </a:pPr>
            <a:r>
              <a:rPr lang="en-US" baseline="0" dirty="0" smtClean="0"/>
              <a:t>Plug the other Partnering Conference session that discusses Highway Design webinars.  The “KYTC Webinars as a Training Tool” session presented by Kevin Martin occurs directly after this presentation in the same room.</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memo was released</a:t>
            </a:r>
            <a:r>
              <a:rPr lang="en-US" baseline="0" dirty="0" smtClean="0"/>
              <a:t> earlier this summer. </a:t>
            </a:r>
          </a:p>
          <a:p>
            <a:pPr>
              <a:buFont typeface="Arial" pitchFamily="34" charset="0"/>
              <a:buChar char="•"/>
            </a:pPr>
            <a:r>
              <a:rPr lang="en-US" baseline="0" dirty="0" smtClean="0"/>
              <a:t>Submittal of all plans (roadway, traffic, bridge, utility) should come through the PDM or his designee (the project manager).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Make sure there are no major conflicts between plan sets. This can be an internal or consultant task.</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Highway Design has taken ownership</a:t>
            </a:r>
            <a:r>
              <a:rPr lang="en-US" baseline="0" dirty="0" smtClean="0"/>
              <a:t> of many of these forms.  They are no longer Transportation Cabinet forms.  This will allow greater flexibility in changing them.</a:t>
            </a:r>
          </a:p>
          <a:p>
            <a:pPr>
              <a:buFont typeface="Arial" pitchFamily="34" charset="0"/>
              <a:buChar char="•"/>
            </a:pPr>
            <a:r>
              <a:rPr lang="en-US" baseline="0" dirty="0" smtClean="0"/>
              <a:t>This website will have the latest forms.  They’re Microsoft Office based and can be modified on an individual project basis if need.</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form available.</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18</a:t>
            </a:fld>
            <a:endParaRPr lang="en-US"/>
          </a:p>
        </p:txBody>
      </p:sp>
    </p:spTree>
    <p:extLst>
      <p:ext uri="{BB962C8B-B14F-4D97-AF65-F5344CB8AC3E}">
        <p14:creationId xmlns:p14="http://schemas.microsoft.com/office/powerpoint/2010/main" val="382561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hurry but don’t rush.</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19</a:t>
            </a:fld>
            <a:endParaRPr lang="en-US"/>
          </a:p>
        </p:txBody>
      </p:sp>
    </p:spTree>
    <p:extLst>
      <p:ext uri="{BB962C8B-B14F-4D97-AF65-F5344CB8AC3E}">
        <p14:creationId xmlns:p14="http://schemas.microsoft.com/office/powerpoint/2010/main" val="285825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Meet weekly</a:t>
            </a:r>
          </a:p>
          <a:p>
            <a:pPr>
              <a:buFont typeface="Arial" pitchFamily="34" charset="0"/>
              <a:buChar char="•"/>
            </a:pPr>
            <a:r>
              <a:rPr lang="en-US" dirty="0" smtClean="0"/>
              <a:t>Traded</a:t>
            </a:r>
            <a:r>
              <a:rPr lang="en-US" baseline="0" dirty="0" smtClean="0"/>
              <a:t> in Jonathan West for Rachel Catchings earlier this summer.</a:t>
            </a:r>
          </a:p>
          <a:p>
            <a:pPr>
              <a:buFont typeface="Arial" pitchFamily="34" charset="0"/>
              <a:buChar char="•"/>
            </a:pPr>
            <a:r>
              <a:rPr lang="en-US" baseline="0" dirty="0" smtClean="0"/>
              <a:t>Also participate are on rewrite subcommittees for individual chapters.</a:t>
            </a:r>
          </a:p>
          <a:p>
            <a:pPr>
              <a:buFont typeface="Arial" pitchFamily="34" charset="0"/>
              <a:buChar char="•"/>
            </a:pPr>
            <a:r>
              <a:rPr lang="en-US" baseline="0" dirty="0" smtClean="0"/>
              <a:t>We have been at it for more than a year.</a:t>
            </a:r>
          </a:p>
          <a:p>
            <a:pPr>
              <a:buFont typeface="Arial" pitchFamily="34" charset="0"/>
              <a:buChar char="•"/>
            </a:pPr>
            <a:r>
              <a:rPr lang="en-US" baseline="0" dirty="0" smtClean="0"/>
              <a:t>About half done.</a:t>
            </a:r>
          </a:p>
          <a:p>
            <a:pPr>
              <a:buFont typeface="Arial" pitchFamily="34" charset="0"/>
              <a:buChar char="•"/>
            </a:pPr>
            <a:r>
              <a:rPr lang="en-US" baseline="0" dirty="0" smtClean="0"/>
              <a:t>My thanks to all who have help and put up with me.</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75C32-4D5D-49E1-B338-DF08A94129B6}" type="slidenum">
              <a:rPr lang="en-US" smtClean="0"/>
              <a:pPr/>
              <a:t>20</a:t>
            </a:fld>
            <a:endParaRPr lang="en-US"/>
          </a:p>
        </p:txBody>
      </p:sp>
    </p:spTree>
    <p:extLst>
      <p:ext uri="{BB962C8B-B14F-4D97-AF65-F5344CB8AC3E}">
        <p14:creationId xmlns:p14="http://schemas.microsoft.com/office/powerpoint/2010/main" val="3182903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75C32-4D5D-49E1-B338-DF08A94129B6}" type="slidenum">
              <a:rPr lang="en-US" smtClean="0"/>
              <a:pPr/>
              <a:t>21</a:t>
            </a:fld>
            <a:endParaRPr lang="en-US"/>
          </a:p>
        </p:txBody>
      </p:sp>
    </p:spTree>
    <p:extLst>
      <p:ext uri="{BB962C8B-B14F-4D97-AF65-F5344CB8AC3E}">
        <p14:creationId xmlns:p14="http://schemas.microsoft.com/office/powerpoint/2010/main" val="3530295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75C32-4D5D-49E1-B338-DF08A94129B6}" type="slidenum">
              <a:rPr lang="en-US" smtClean="0"/>
              <a:pPr/>
              <a:t>22</a:t>
            </a:fld>
            <a:endParaRPr lang="en-US"/>
          </a:p>
        </p:txBody>
      </p:sp>
    </p:spTree>
    <p:extLst>
      <p:ext uri="{BB962C8B-B14F-4D97-AF65-F5344CB8AC3E}">
        <p14:creationId xmlns:p14="http://schemas.microsoft.com/office/powerpoint/2010/main" val="396328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After</a:t>
            </a:r>
            <a:r>
              <a:rPr lang="en-US" baseline="0" dirty="0" smtClean="0"/>
              <a:t> the chapters are rewritten by the subcommittees, they are reviewed by the HDM Rewrite Committee.</a:t>
            </a:r>
          </a:p>
          <a:p>
            <a:pPr>
              <a:buFont typeface="Arial" pitchFamily="34" charset="0"/>
              <a:buChar char="•"/>
            </a:pPr>
            <a:r>
              <a:rPr lang="en-US" baseline="0" dirty="0" smtClean="0"/>
              <a:t>When 2 or 3 chapters have been reviewed by the HDM Rewrite Committee, they are sent out for comment to Districts, other Divisions, ACEC design committee, FHWA, and KTC</a:t>
            </a:r>
          </a:p>
          <a:p>
            <a:pPr>
              <a:buFont typeface="Arial" pitchFamily="34" charset="0"/>
              <a:buChar char="•"/>
            </a:pPr>
            <a:r>
              <a:rPr lang="en-US" baseline="0" dirty="0" smtClean="0"/>
              <a:t>When comments are returned they are reviewed and considered by the HDM Rewrite Committee.</a:t>
            </a:r>
          </a:p>
          <a:p>
            <a:pPr>
              <a:buFont typeface="Arial" pitchFamily="34" charset="0"/>
              <a:buChar char="•"/>
            </a:pPr>
            <a:r>
              <a:rPr lang="en-US" baseline="0" dirty="0" smtClean="0"/>
              <a:t>Chapters are then sent to Brad Webb and Carol Jarvis in the Organizational Management Branch of Human Resources for grammar, formatting , and spelling revisions.  The format has to be consistent with the format used on other KYTC manuals.  Henry Wells, Kevin Martin, Troy Woodyard, Barry Burton, and Jeff Lail have helped with the formatting of the exhibits.</a:t>
            </a:r>
          </a:p>
          <a:p>
            <a:pPr>
              <a:buFont typeface="Arial" pitchFamily="34" charset="0"/>
              <a:buChar char="•"/>
            </a:pPr>
            <a:r>
              <a:rPr lang="en-US" baseline="0" dirty="0" smtClean="0"/>
              <a:t>Chapters are released, usually in groups of 2-3 chapters, as HD memos.</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75C32-4D5D-49E1-B338-DF08A94129B6}" type="slidenum">
              <a:rPr lang="en-US" smtClean="0"/>
              <a:pPr/>
              <a:t>24</a:t>
            </a:fld>
            <a:endParaRPr lang="en-US"/>
          </a:p>
        </p:txBody>
      </p:sp>
    </p:spTree>
    <p:extLst>
      <p:ext uri="{BB962C8B-B14F-4D97-AF65-F5344CB8AC3E}">
        <p14:creationId xmlns:p14="http://schemas.microsoft.com/office/powerpoint/2010/main" val="4062260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75C32-4D5D-49E1-B338-DF08A94129B6}" type="slidenum">
              <a:rPr lang="en-US" smtClean="0"/>
              <a:pPr/>
              <a:t>25</a:t>
            </a:fld>
            <a:endParaRPr lang="en-US"/>
          </a:p>
        </p:txBody>
      </p:sp>
    </p:spTree>
    <p:extLst>
      <p:ext uri="{BB962C8B-B14F-4D97-AF65-F5344CB8AC3E}">
        <p14:creationId xmlns:p14="http://schemas.microsoft.com/office/powerpoint/2010/main" val="4127993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75C32-4D5D-49E1-B338-DF08A94129B6}" type="slidenum">
              <a:rPr lang="en-US" smtClean="0"/>
              <a:pPr/>
              <a:t>26</a:t>
            </a:fld>
            <a:endParaRPr lang="en-US"/>
          </a:p>
        </p:txBody>
      </p:sp>
    </p:spTree>
    <p:extLst>
      <p:ext uri="{BB962C8B-B14F-4D97-AF65-F5344CB8AC3E}">
        <p14:creationId xmlns:p14="http://schemas.microsoft.com/office/powerpoint/2010/main" val="2789747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Chapters</a:t>
            </a:r>
            <a:r>
              <a:rPr lang="en-US" baseline="0" dirty="0" smtClean="0"/>
              <a:t> were sent to PDMs, Division directors, the ACEC design committee, and FHWA.  Individuals who received the chapters are encouraged to forward to others to provide input, but we would like one response from each district, division, etc. to be provided through the website application mentioned in the email requesting comments.</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Introduce Jeff Lail as the manual “keeper”</a:t>
            </a:r>
          </a:p>
          <a:p>
            <a:pPr>
              <a:buFont typeface="Arial" pitchFamily="34" charset="0"/>
              <a:buChar char="•"/>
            </a:pPr>
            <a:r>
              <a:rPr lang="en-US" dirty="0" smtClean="0"/>
              <a:t>Discuss similarities</a:t>
            </a:r>
            <a:r>
              <a:rPr lang="en-US" baseline="0" dirty="0" smtClean="0"/>
              <a:t> to the process of updating the Standard Drawings.</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Some of this</a:t>
            </a:r>
            <a:r>
              <a:rPr lang="en-US" baseline="0" dirty="0" smtClean="0"/>
              <a:t> information was shared in last year.</a:t>
            </a:r>
          </a:p>
          <a:p>
            <a:pPr>
              <a:buFont typeface="Arial" pitchFamily="34" charset="0"/>
              <a:buChar char="•"/>
            </a:pPr>
            <a:r>
              <a:rPr lang="en-US" baseline="0" dirty="0" smtClean="0"/>
              <a:t>Credit Joette for “Stay in our lane”</a:t>
            </a:r>
          </a:p>
          <a:p>
            <a:pPr>
              <a:buFont typeface="Arial" pitchFamily="34" charset="0"/>
              <a:buChar char="•"/>
            </a:pPr>
            <a:r>
              <a:rPr lang="en-US" baseline="0" dirty="0" smtClean="0"/>
              <a:t>Flexibility in design and emphasis on scope, schedule, and budget are priorities from our leadership.</a:t>
            </a:r>
          </a:p>
          <a:p>
            <a:pPr>
              <a:buFont typeface="Arial" pitchFamily="34" charset="0"/>
              <a:buChar char="•"/>
            </a:pPr>
            <a:r>
              <a:rPr lang="en-US" baseline="0" dirty="0" smtClean="0"/>
              <a:t>Don’t tell other Division what they should do.</a:t>
            </a:r>
          </a:p>
          <a:p>
            <a:pPr>
              <a:buFont typeface="Arial" pitchFamily="34" charset="0"/>
              <a:buChar char="•"/>
            </a:pPr>
            <a:r>
              <a:rPr lang="en-US" baseline="0" dirty="0" smtClean="0"/>
              <a:t>PM responsible for complete project (all parts).</a:t>
            </a:r>
          </a:p>
          <a:p>
            <a:pPr>
              <a:buFont typeface="Arial" pitchFamily="34" charset="0"/>
              <a:buChar char="•"/>
            </a:pPr>
            <a:r>
              <a:rPr lang="en-US" baseline="0" dirty="0" smtClean="0"/>
              <a:t>Focus on flexibility and providing recourses and encouragement. </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75C32-4D5D-49E1-B338-DF08A94129B6}" type="slidenum">
              <a:rPr lang="en-US" smtClean="0"/>
              <a:pPr/>
              <a:t>30</a:t>
            </a:fld>
            <a:endParaRPr lang="en-US"/>
          </a:p>
        </p:txBody>
      </p:sp>
    </p:spTree>
    <p:extLst>
      <p:ext uri="{BB962C8B-B14F-4D97-AF65-F5344CB8AC3E}">
        <p14:creationId xmlns:p14="http://schemas.microsoft.com/office/powerpoint/2010/main" val="3968506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a:t>
            </a:r>
            <a:r>
              <a:rPr lang="en-US" baseline="0" dirty="0" smtClean="0"/>
              <a:t> bulk of the edits in chapters 400 and 500 were made by DEA. </a:t>
            </a:r>
          </a:p>
          <a:p>
            <a:pPr>
              <a:buFont typeface="Arial" pitchFamily="34" charset="0"/>
              <a:buChar char="•"/>
            </a:pPr>
            <a:r>
              <a:rPr lang="en-US" baseline="0" dirty="0" smtClean="0"/>
              <a:t>DEA recently released a rewrite of their manual.  Much of the text in these chapters was omitted and references were made to DEA’s manual. </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Introduce Carolyn as the C.O. Public Involvement Coordinator.</a:t>
            </a:r>
          </a:p>
          <a:p>
            <a:pPr>
              <a:buFont typeface="Arial" pitchFamily="34" charset="0"/>
              <a:buChar char="•"/>
            </a:pPr>
            <a:r>
              <a:rPr lang="en-US" baseline="0" dirty="0" smtClean="0"/>
              <a:t>Discuss the need to advertised public meetings on the KYTC Public Meeting website.</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Memo released two weeks before the conference</a:t>
            </a:r>
            <a:r>
              <a:rPr lang="en-US" baseline="0" dirty="0" smtClean="0"/>
              <a:t> had to fix date, new process as of Jan 2016.</a:t>
            </a:r>
            <a:endParaRPr lang="en-US" dirty="0" smtClean="0"/>
          </a:p>
          <a:p>
            <a:pPr>
              <a:buFont typeface="Arial" pitchFamily="34" charset="0"/>
              <a:buChar char="•"/>
            </a:pPr>
            <a:r>
              <a:rPr lang="en-US" dirty="0" smtClean="0"/>
              <a:t>These as others will be included in the final publication</a:t>
            </a:r>
            <a:r>
              <a:rPr lang="en-US" baseline="0" dirty="0" smtClean="0"/>
              <a:t> of the Highway Design Manual.</a:t>
            </a:r>
          </a:p>
          <a:p>
            <a:pPr>
              <a:buFont typeface="Arial" pitchFamily="34" charset="0"/>
              <a:buChar char="•"/>
            </a:pPr>
            <a:r>
              <a:rPr lang="en-US" baseline="0" dirty="0" smtClean="0"/>
              <a:t>Chapter 100 includes the Highway Design Philosophy and the organizational structure of the division.  Chapter 101 was not released with the memo because it describes how to use the manual.</a:t>
            </a:r>
          </a:p>
          <a:p>
            <a:pPr>
              <a:buFont typeface="Arial" pitchFamily="34" charset="0"/>
              <a:buChar char="•"/>
            </a:pPr>
            <a:r>
              <a:rPr lang="en-US" baseline="0" dirty="0" smtClean="0"/>
              <a:t>Chapter 200 is the largest chapter of the manual and will probably have the most edits.  It describes our administrative process.  ………</a:t>
            </a:r>
            <a:r>
              <a:rPr lang="en-US" sz="1400" b="1" baseline="0" dirty="0" smtClean="0">
                <a:solidFill>
                  <a:srgbClr val="FF0000"/>
                </a:solidFill>
              </a:rPr>
              <a:t>More on HD-200 in a moment</a:t>
            </a:r>
            <a:r>
              <a:rPr lang="en-US" baseline="0" dirty="0" smtClean="0">
                <a:solidFill>
                  <a:srgbClr val="FF0000"/>
                </a:solidFill>
              </a:rPr>
              <a: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DE675C32-4D5D-49E1-B338-DF08A94129B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Each</a:t>
            </a:r>
            <a:r>
              <a:rPr lang="en-US" baseline="0" dirty="0" smtClean="0"/>
              <a:t> chapter will have a Table of Contents.  </a:t>
            </a:r>
          </a:p>
          <a:p>
            <a:pPr>
              <a:buFont typeface="Arial" pitchFamily="34" charset="0"/>
              <a:buChar char="•"/>
            </a:pPr>
            <a:r>
              <a:rPr lang="en-US" baseline="0" dirty="0" smtClean="0"/>
              <a:t>The chapters are broken down into subchapters and labeled with numbers similar to the AASHTO Green Book and Roadside Design Guide.  </a:t>
            </a:r>
          </a:p>
          <a:p>
            <a:pPr>
              <a:buFont typeface="Arial" pitchFamily="34" charset="0"/>
              <a:buChar char="•"/>
            </a:pPr>
            <a:r>
              <a:rPr lang="en-US" baseline="0" dirty="0" smtClean="0"/>
              <a:t>The sections of each chapter on the table of contents are linked to the location of that chapter in the document.</a:t>
            </a:r>
          </a:p>
          <a:p>
            <a:pPr>
              <a:buFont typeface="Arial" pitchFamily="34" charset="0"/>
              <a:buChar char="•"/>
            </a:pPr>
            <a:r>
              <a:rPr lang="en-US" baseline="0" dirty="0" smtClean="0"/>
              <a:t>Clicking on item in table will take you to that paragraph.</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the numbering of the chapters.  This particular section discusses</a:t>
            </a:r>
            <a:r>
              <a:rPr lang="en-US" baseline="0" dirty="0" smtClean="0"/>
              <a:t> the Pre-Design Meeting that should occur at the beginning of a project.</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Some of these are new</a:t>
            </a:r>
            <a:r>
              <a:rPr lang="en-US" baseline="0" dirty="0" smtClean="0"/>
              <a:t> and some not so new and some gone.</a:t>
            </a:r>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endParaRPr lang="en-US" dirty="0" smtClean="0"/>
          </a:p>
          <a:p>
            <a:pPr>
              <a:buFont typeface="Arial" pitchFamily="34" charset="0"/>
              <a:buChar char="•"/>
            </a:pPr>
            <a:r>
              <a:rPr lang="en-US" dirty="0" smtClean="0"/>
              <a:t>Bold text are some major changes, not all. </a:t>
            </a:r>
          </a:p>
          <a:p>
            <a:pPr>
              <a:buFont typeface="Arial" pitchFamily="34" charset="0"/>
              <a:buChar char="•"/>
            </a:pPr>
            <a:r>
              <a:rPr lang="en-US" dirty="0" smtClean="0"/>
              <a:t>Scope,</a:t>
            </a:r>
            <a:r>
              <a:rPr lang="en-US" baseline="0" dirty="0" smtClean="0"/>
              <a:t> schedule and budget are also the focus of KYTC’s Project Manager’s Boot camp</a:t>
            </a:r>
          </a:p>
          <a:p>
            <a:pPr>
              <a:buFont typeface="Arial" pitchFamily="34" charset="0"/>
              <a:buChar char="•"/>
            </a:pPr>
            <a:endParaRPr lang="en-US" baseline="0" dirty="0" smtClean="0"/>
          </a:p>
          <a:p>
            <a:pPr>
              <a:buFont typeface="Arial" pitchFamily="34" charset="0"/>
              <a:buChar char="•"/>
            </a:pPr>
            <a:r>
              <a:rPr lang="en-US" baseline="0" dirty="0" smtClean="0"/>
              <a:t>Data gathering includes: </a:t>
            </a:r>
          </a:p>
          <a:p>
            <a:pPr lvl="1">
              <a:buFont typeface="Arial" pitchFamily="34" charset="0"/>
              <a:buChar char="•"/>
            </a:pPr>
            <a:r>
              <a:rPr lang="en-US" baseline="0" dirty="0" smtClean="0"/>
              <a:t>Planning Study results</a:t>
            </a:r>
          </a:p>
          <a:p>
            <a:pPr lvl="1">
              <a:buFont typeface="Arial" pitchFamily="34" charset="0"/>
              <a:buChar char="•"/>
            </a:pPr>
            <a:r>
              <a:rPr lang="en-US" baseline="0" dirty="0" smtClean="0"/>
              <a:t>Record Plans</a:t>
            </a:r>
          </a:p>
          <a:p>
            <a:pPr lvl="1">
              <a:buFont typeface="Arial" pitchFamily="34" charset="0"/>
              <a:buChar char="•"/>
            </a:pPr>
            <a:r>
              <a:rPr lang="en-US" baseline="0" dirty="0" smtClean="0"/>
              <a:t>Traffic Data</a:t>
            </a:r>
          </a:p>
          <a:p>
            <a:pPr lvl="1">
              <a:buFont typeface="Arial" pitchFamily="34" charset="0"/>
              <a:buChar char="•"/>
            </a:pPr>
            <a:r>
              <a:rPr lang="en-US" baseline="0" dirty="0" smtClean="0"/>
              <a:t>Crash Data</a:t>
            </a:r>
          </a:p>
          <a:p>
            <a:pPr lvl="1">
              <a:buFont typeface="Arial" pitchFamily="34" charset="0"/>
              <a:buChar char="•"/>
            </a:pPr>
            <a:r>
              <a:rPr lang="en-US" baseline="0" dirty="0" smtClean="0"/>
              <a:t>Project Mapping </a:t>
            </a:r>
          </a:p>
          <a:p>
            <a:pPr lvl="1">
              <a:buFont typeface="Arial" pitchFamily="34" charset="0"/>
              <a:buChar char="•"/>
            </a:pPr>
            <a:r>
              <a:rPr lang="en-US" baseline="0" dirty="0" smtClean="0"/>
              <a:t>ROW</a:t>
            </a:r>
          </a:p>
          <a:p>
            <a:pPr lvl="1">
              <a:buFont typeface="Arial" pitchFamily="34" charset="0"/>
              <a:buChar char="•"/>
            </a:pPr>
            <a:r>
              <a:rPr lang="en-US" baseline="0" dirty="0" smtClean="0"/>
              <a:t>Preliminary Budget</a:t>
            </a:r>
          </a:p>
          <a:p>
            <a:pPr lvl="1">
              <a:buFont typeface="Arial" pitchFamily="34" charset="0"/>
              <a:buChar char="•"/>
            </a:pPr>
            <a:r>
              <a:rPr lang="en-US" baseline="0" dirty="0" smtClean="0"/>
              <a:t>Existing </a:t>
            </a:r>
            <a:r>
              <a:rPr lang="en-US" baseline="0" dirty="0" err="1" smtClean="0"/>
              <a:t>geotech</a:t>
            </a:r>
            <a:r>
              <a:rPr lang="en-US" baseline="0" dirty="0" smtClean="0"/>
              <a:t> info</a:t>
            </a:r>
          </a:p>
          <a:p>
            <a:pPr lvl="1">
              <a:buFont typeface="Arial" pitchFamily="34" charset="0"/>
              <a:buChar char="•"/>
            </a:pPr>
            <a:r>
              <a:rPr lang="en-US" baseline="0" dirty="0" smtClean="0"/>
              <a:t>Utilities </a:t>
            </a:r>
          </a:p>
          <a:p>
            <a:pPr lvl="1">
              <a:buFont typeface="Arial" pitchFamily="34" charset="0"/>
              <a:buChar char="•"/>
            </a:pPr>
            <a:r>
              <a:rPr lang="en-US" baseline="0" dirty="0" smtClean="0"/>
              <a:t>Agency coordination</a:t>
            </a:r>
          </a:p>
          <a:p>
            <a:pPr lvl="1">
              <a:buFont typeface="Arial" pitchFamily="34" charset="0"/>
              <a:buChar char="•"/>
            </a:pPr>
            <a:r>
              <a:rPr lang="en-US" baseline="0" dirty="0" smtClean="0"/>
              <a:t>Modal considerations</a:t>
            </a:r>
          </a:p>
          <a:p>
            <a:pPr lvl="1">
              <a:buFont typeface="Arial" pitchFamily="34" charset="0"/>
              <a:buNone/>
            </a:pPr>
            <a:endParaRPr lang="en-US" baseline="0" dirty="0" smtClean="0"/>
          </a:p>
          <a:p>
            <a:pPr lvl="0">
              <a:buFont typeface="Arial" pitchFamily="34" charset="0"/>
              <a:buChar char="•"/>
            </a:pPr>
            <a:r>
              <a:rPr lang="en-US" baseline="0" dirty="0" smtClean="0"/>
              <a:t>Pre-Design meetings should address:</a:t>
            </a:r>
          </a:p>
          <a:p>
            <a:pPr lvl="1">
              <a:buFont typeface="Arial" pitchFamily="34" charset="0"/>
              <a:buChar char="•"/>
            </a:pPr>
            <a:r>
              <a:rPr lang="en-US" baseline="0" dirty="0" smtClean="0"/>
              <a:t>Purpose and Need</a:t>
            </a:r>
          </a:p>
          <a:p>
            <a:pPr lvl="1">
              <a:buFont typeface="Arial" pitchFamily="34" charset="0"/>
              <a:buChar char="•"/>
            </a:pPr>
            <a:r>
              <a:rPr lang="en-US" baseline="0" dirty="0" smtClean="0"/>
              <a:t>Project Scope</a:t>
            </a:r>
          </a:p>
          <a:p>
            <a:pPr lvl="1">
              <a:buFont typeface="Arial" pitchFamily="34" charset="0"/>
              <a:buChar char="•"/>
            </a:pPr>
            <a:r>
              <a:rPr lang="en-US" baseline="0" dirty="0" smtClean="0"/>
              <a:t>Schedule &amp; Milestones</a:t>
            </a:r>
          </a:p>
          <a:p>
            <a:pPr lvl="1">
              <a:buFont typeface="Arial" pitchFamily="34" charset="0"/>
              <a:buChar char="•"/>
            </a:pPr>
            <a:r>
              <a:rPr lang="en-US" baseline="0" dirty="0" smtClean="0"/>
              <a:t>Additional Resources</a:t>
            </a:r>
          </a:p>
          <a:p>
            <a:pPr lvl="1">
              <a:buFont typeface="Arial" pitchFamily="34" charset="0"/>
              <a:buChar char="•"/>
            </a:pPr>
            <a:r>
              <a:rPr lang="en-US" baseline="0" dirty="0" smtClean="0"/>
              <a:t>Environmental Overview</a:t>
            </a:r>
          </a:p>
          <a:p>
            <a:pPr lvl="1">
              <a:buFont typeface="Arial" pitchFamily="34" charset="0"/>
              <a:buChar char="•"/>
            </a:pPr>
            <a:r>
              <a:rPr lang="en-US" baseline="0" dirty="0" smtClean="0"/>
              <a:t>Traffic Forecasting</a:t>
            </a:r>
          </a:p>
          <a:p>
            <a:pPr lvl="1">
              <a:buFont typeface="Arial" pitchFamily="34" charset="0"/>
              <a:buChar char="•"/>
            </a:pPr>
            <a:r>
              <a:rPr lang="en-US" baseline="0" dirty="0" smtClean="0"/>
              <a:t>Public Involvement</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US" dirty="0" smtClean="0"/>
              <a:t>Scope,</a:t>
            </a:r>
            <a:r>
              <a:rPr lang="en-US" baseline="0" dirty="0" smtClean="0"/>
              <a:t> schedule and budget were also the focus of KYTC’s Project Manager’s </a:t>
            </a:r>
            <a:r>
              <a:rPr lang="en-US" baseline="0" dirty="0" err="1" smtClean="0"/>
              <a:t>Bootcamp</a:t>
            </a:r>
            <a:endParaRPr lang="en-US" baseline="0" dirty="0" smtClean="0"/>
          </a:p>
          <a:p>
            <a:pPr>
              <a:buFont typeface="Arial" pitchFamily="34" charset="0"/>
              <a:buChar char="•"/>
            </a:pPr>
            <a:r>
              <a:rPr lang="en-US" baseline="0" dirty="0" smtClean="0"/>
              <a:t>Establishing the scope requires data gathering and analysis.  </a:t>
            </a:r>
          </a:p>
          <a:p>
            <a:pPr>
              <a:buFont typeface="Arial" pitchFamily="34" charset="0"/>
              <a:buChar char="•"/>
            </a:pPr>
            <a:endParaRPr lang="en-US" baseline="0" dirty="0" smtClean="0"/>
          </a:p>
          <a:p>
            <a:pPr>
              <a:buFont typeface="Arial" pitchFamily="34" charset="0"/>
              <a:buChar char="•"/>
            </a:pPr>
            <a:r>
              <a:rPr lang="en-US" baseline="0" dirty="0" smtClean="0"/>
              <a:t>Data gathering includes: </a:t>
            </a:r>
          </a:p>
          <a:p>
            <a:pPr lvl="1">
              <a:buFont typeface="Arial" pitchFamily="34" charset="0"/>
              <a:buChar char="•"/>
            </a:pPr>
            <a:r>
              <a:rPr lang="en-US" baseline="0" dirty="0" smtClean="0"/>
              <a:t>Planning Study results</a:t>
            </a:r>
          </a:p>
          <a:p>
            <a:pPr lvl="1">
              <a:buFont typeface="Arial" pitchFamily="34" charset="0"/>
              <a:buChar char="•"/>
            </a:pPr>
            <a:r>
              <a:rPr lang="en-US" baseline="0" dirty="0" smtClean="0"/>
              <a:t>Record Plans</a:t>
            </a:r>
          </a:p>
          <a:p>
            <a:pPr lvl="1">
              <a:buFont typeface="Arial" pitchFamily="34" charset="0"/>
              <a:buChar char="•"/>
            </a:pPr>
            <a:r>
              <a:rPr lang="en-US" baseline="0" dirty="0" smtClean="0"/>
              <a:t>Traffic Data</a:t>
            </a:r>
          </a:p>
          <a:p>
            <a:pPr lvl="1">
              <a:buFont typeface="Arial" pitchFamily="34" charset="0"/>
              <a:buChar char="•"/>
            </a:pPr>
            <a:r>
              <a:rPr lang="en-US" baseline="0" dirty="0" smtClean="0"/>
              <a:t>Crash Data</a:t>
            </a:r>
          </a:p>
          <a:p>
            <a:pPr lvl="1">
              <a:buFont typeface="Arial" pitchFamily="34" charset="0"/>
              <a:buChar char="•"/>
            </a:pPr>
            <a:r>
              <a:rPr lang="en-US" baseline="0" dirty="0" smtClean="0"/>
              <a:t>Project Mapping </a:t>
            </a:r>
          </a:p>
          <a:p>
            <a:pPr lvl="1">
              <a:buFont typeface="Arial" pitchFamily="34" charset="0"/>
              <a:buChar char="•"/>
            </a:pPr>
            <a:r>
              <a:rPr lang="en-US" baseline="0" dirty="0" smtClean="0"/>
              <a:t>ROW</a:t>
            </a:r>
          </a:p>
          <a:p>
            <a:pPr lvl="1">
              <a:buFont typeface="Arial" pitchFamily="34" charset="0"/>
              <a:buChar char="•"/>
            </a:pPr>
            <a:r>
              <a:rPr lang="en-US" baseline="0" dirty="0" smtClean="0"/>
              <a:t>Preliminary Budget</a:t>
            </a:r>
          </a:p>
          <a:p>
            <a:pPr lvl="1">
              <a:buFont typeface="Arial" pitchFamily="34" charset="0"/>
              <a:buChar char="•"/>
            </a:pPr>
            <a:r>
              <a:rPr lang="en-US" baseline="0" dirty="0" smtClean="0"/>
              <a:t>Existing </a:t>
            </a:r>
            <a:r>
              <a:rPr lang="en-US" baseline="0" dirty="0" err="1" smtClean="0"/>
              <a:t>geotech</a:t>
            </a:r>
            <a:r>
              <a:rPr lang="en-US" baseline="0" dirty="0" smtClean="0"/>
              <a:t> info</a:t>
            </a:r>
          </a:p>
          <a:p>
            <a:pPr lvl="1">
              <a:buFont typeface="Arial" pitchFamily="34" charset="0"/>
              <a:buChar char="•"/>
            </a:pPr>
            <a:r>
              <a:rPr lang="en-US" baseline="0" dirty="0" smtClean="0"/>
              <a:t>Utilities </a:t>
            </a:r>
          </a:p>
          <a:p>
            <a:pPr lvl="1">
              <a:buFont typeface="Arial" pitchFamily="34" charset="0"/>
              <a:buChar char="•"/>
            </a:pPr>
            <a:r>
              <a:rPr lang="en-US" baseline="0" dirty="0" smtClean="0"/>
              <a:t>Agency coordination</a:t>
            </a:r>
          </a:p>
          <a:p>
            <a:pPr lvl="1">
              <a:buFont typeface="Arial" pitchFamily="34" charset="0"/>
              <a:buChar char="•"/>
            </a:pPr>
            <a:r>
              <a:rPr lang="en-US" baseline="0" dirty="0" smtClean="0"/>
              <a:t>Modal considerations</a:t>
            </a:r>
          </a:p>
          <a:p>
            <a:pPr lvl="1">
              <a:buFont typeface="Arial" pitchFamily="34" charset="0"/>
              <a:buNone/>
            </a:pPr>
            <a:endParaRPr lang="en-US" baseline="0" dirty="0" smtClean="0"/>
          </a:p>
          <a:p>
            <a:pPr lvl="0">
              <a:buFont typeface="Arial" pitchFamily="34" charset="0"/>
              <a:buChar char="•"/>
            </a:pPr>
            <a:r>
              <a:rPr lang="en-US" baseline="0" dirty="0" smtClean="0"/>
              <a:t>Pre-Design meetings should address:</a:t>
            </a:r>
          </a:p>
          <a:p>
            <a:pPr lvl="1">
              <a:buFont typeface="Arial" pitchFamily="34" charset="0"/>
              <a:buChar char="•"/>
            </a:pPr>
            <a:r>
              <a:rPr lang="en-US" baseline="0" dirty="0" smtClean="0"/>
              <a:t>Purpose and Need</a:t>
            </a:r>
          </a:p>
          <a:p>
            <a:pPr lvl="1">
              <a:buFont typeface="Arial" pitchFamily="34" charset="0"/>
              <a:buChar char="•"/>
            </a:pPr>
            <a:r>
              <a:rPr lang="en-US" baseline="0" dirty="0" smtClean="0"/>
              <a:t>Project Scope</a:t>
            </a:r>
          </a:p>
          <a:p>
            <a:pPr lvl="1">
              <a:buFont typeface="Arial" pitchFamily="34" charset="0"/>
              <a:buChar char="•"/>
            </a:pPr>
            <a:r>
              <a:rPr lang="en-US" baseline="0" dirty="0" smtClean="0"/>
              <a:t>Schedule &amp; Milestones</a:t>
            </a:r>
          </a:p>
          <a:p>
            <a:pPr lvl="1">
              <a:buFont typeface="Arial" pitchFamily="34" charset="0"/>
              <a:buChar char="•"/>
            </a:pPr>
            <a:r>
              <a:rPr lang="en-US" baseline="0" dirty="0" smtClean="0"/>
              <a:t>Additional Resources</a:t>
            </a:r>
          </a:p>
          <a:p>
            <a:pPr lvl="1">
              <a:buFont typeface="Arial" pitchFamily="34" charset="0"/>
              <a:buChar char="•"/>
            </a:pPr>
            <a:r>
              <a:rPr lang="en-US" baseline="0" dirty="0" smtClean="0"/>
              <a:t>Environmental Overview</a:t>
            </a:r>
          </a:p>
          <a:p>
            <a:pPr lvl="1">
              <a:buFont typeface="Arial" pitchFamily="34" charset="0"/>
              <a:buChar char="•"/>
            </a:pPr>
            <a:r>
              <a:rPr lang="en-US" baseline="0" dirty="0" smtClean="0"/>
              <a:t>Traffic Forecasting</a:t>
            </a:r>
          </a:p>
          <a:p>
            <a:pPr lvl="1">
              <a:buFont typeface="Arial" pitchFamily="34" charset="0"/>
              <a:buChar char="•"/>
            </a:pPr>
            <a:r>
              <a:rPr lang="en-US" baseline="0" dirty="0" smtClean="0"/>
              <a:t>Public Involvement</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675C32-4D5D-49E1-B338-DF08A94129B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28255083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227995691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242625997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220926085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220765352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0DCBAAF-D40E-4262-B294-88F40D512659}" type="slidenum">
              <a:rPr lang="en-US" smtClean="0"/>
              <a:pPr/>
              <a:t>‹#›</a:t>
            </a:fld>
            <a:endParaRPr lang="en-US"/>
          </a:p>
        </p:txBody>
      </p:sp>
      <p:sp>
        <p:nvSpPr>
          <p:cNvPr id="4" name="Content Placeholder 2"/>
          <p:cNvSpPr>
            <a:spLocks noGrp="1"/>
          </p:cNvSpPr>
          <p:nvPr>
            <p:ph idx="1"/>
          </p:nvPr>
        </p:nvSpPr>
        <p:spPr>
          <a:xfrm>
            <a:off x="457200" y="2392363"/>
            <a:ext cx="8229600" cy="3276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BGs_QM-SecOpen.jpg"/>
          <p:cNvPicPr>
            <a:picLocks noChangeAspect="1"/>
          </p:cNvPicPr>
          <p:nvPr/>
        </p:nvPicPr>
        <p:blipFill rotWithShape="1">
          <a:blip r:embed="rId2" cstate="print">
            <a:extLst>
              <a:ext uri="{28A0092B-C50C-407E-A947-70E740481C1C}">
                <a14:useLocalDpi xmlns:a14="http://schemas.microsoft.com/office/drawing/2010/main" val="0"/>
              </a:ext>
            </a:extLst>
          </a:blip>
          <a:srcRect b="90261"/>
          <a:stretch/>
        </p:blipFill>
        <p:spPr>
          <a:xfrm>
            <a:off x="0" y="0"/>
            <a:ext cx="9144000" cy="66792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7200" y="86380"/>
            <a:ext cx="4164755" cy="523220"/>
          </a:xfrm>
          <a:prstGeom prst="rect">
            <a:avLst/>
          </a:prstGeom>
          <a:noFill/>
        </p:spPr>
        <p:txBody>
          <a:bodyPr wrap="square" rtlCol="0">
            <a:spAutoFit/>
          </a:bodyPr>
          <a:lstStyle/>
          <a:p>
            <a:r>
              <a:rPr lang="en-US" sz="2800" b="1" cap="none" spc="0" dirty="0">
                <a:ln w="1905"/>
                <a:solidFill>
                  <a:srgbClr val="FFD300"/>
                </a:solidFill>
                <a:effectLst>
                  <a:innerShdw blurRad="69850" dist="43180" dir="5400000">
                    <a:srgbClr val="000000">
                      <a:alpha val="65000"/>
                    </a:srgbClr>
                  </a:innerShdw>
                </a:effectLst>
              </a:rPr>
              <a:t>Analyzing the Data…</a:t>
            </a:r>
          </a:p>
        </p:txBody>
      </p:sp>
    </p:spTree>
    <p:extLst>
      <p:ext uri="{BB962C8B-B14F-4D97-AF65-F5344CB8AC3E}">
        <p14:creationId xmlns:p14="http://schemas.microsoft.com/office/powerpoint/2010/main" val="425748822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4400" b="0" cap="none" spc="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7106169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686800" y="5943600"/>
            <a:ext cx="457200" cy="365125"/>
          </a:xfrm>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401410296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686800" y="5943600"/>
            <a:ext cx="457200" cy="365125"/>
          </a:xfrm>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350756697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150520922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155148831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0DCBAAF-D40E-4262-B294-88F40D512659}" type="slidenum">
              <a:rPr lang="en-US" smtClean="0"/>
              <a:pPr/>
              <a:t>‹#›</a:t>
            </a:fld>
            <a:endParaRPr lang="en-US"/>
          </a:p>
        </p:txBody>
      </p:sp>
    </p:spTree>
    <p:extLst>
      <p:ext uri="{BB962C8B-B14F-4D97-AF65-F5344CB8AC3E}">
        <p14:creationId xmlns:p14="http://schemas.microsoft.com/office/powerpoint/2010/main" val="246193117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686800" y="59436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CBAAF-D40E-4262-B294-88F40D512659}" type="slidenum">
              <a:rPr lang="en-US" smtClean="0"/>
              <a:pPr/>
              <a:t>‹#›</a:t>
            </a:fld>
            <a:endParaRPr lang="en-US"/>
          </a:p>
        </p:txBody>
      </p:sp>
    </p:spTree>
    <p:extLst>
      <p:ext uri="{BB962C8B-B14F-4D97-AF65-F5344CB8AC3E}">
        <p14:creationId xmlns:p14="http://schemas.microsoft.com/office/powerpoint/2010/main" val="1955633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transportation.ky.gov/Highway-Design/Pages/Software-and-Support.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transportation.ky.gov/Highway-Design/Plan%20Processing/Plan%20Submittal%20Proces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ransportation.ky.gov/Highway-Design/Pages/HighwayDesignForm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772400" cy="1927225"/>
          </a:xfrm>
        </p:spPr>
        <p:txBody>
          <a:bodyPr>
            <a:noAutofit/>
          </a:bodyPr>
          <a:lstStyle/>
          <a:p>
            <a:r>
              <a:rPr lang="en-US" sz="6000" dirty="0" smtClean="0"/>
              <a:t>Highway Design Manual Updates</a:t>
            </a:r>
            <a:endParaRPr lang="en-US" sz="6000" dirty="0"/>
          </a:p>
        </p:txBody>
      </p:sp>
      <p:sp>
        <p:nvSpPr>
          <p:cNvPr id="3" name="Subtitle 2"/>
          <p:cNvSpPr>
            <a:spLocks noGrp="1"/>
          </p:cNvSpPr>
          <p:nvPr>
            <p:ph type="subTitle" idx="1"/>
          </p:nvPr>
        </p:nvSpPr>
        <p:spPr/>
        <p:txBody>
          <a:bodyPr/>
          <a:lstStyle/>
          <a:p>
            <a:endParaRPr lang="en-US" dirty="0" smtClean="0"/>
          </a:p>
          <a:p>
            <a:endParaRPr lang="en-US" dirty="0">
              <a:solidFill>
                <a:schemeClr val="tx1"/>
              </a:solidFill>
            </a:endParaRPr>
          </a:p>
        </p:txBody>
      </p:sp>
      <p:pic>
        <p:nvPicPr>
          <p:cNvPr id="5" name="Picture 4" descr="12065614051634719998abadr_Highway.svg.med[1].png"/>
          <p:cNvPicPr>
            <a:picLocks noChangeAspect="1"/>
          </p:cNvPicPr>
          <p:nvPr/>
        </p:nvPicPr>
        <p:blipFill>
          <a:blip r:embed="rId3" cstate="print"/>
          <a:stretch>
            <a:fillRect/>
          </a:stretch>
        </p:blipFill>
        <p:spPr>
          <a:xfrm>
            <a:off x="2590800" y="2819400"/>
            <a:ext cx="4038600" cy="2351024"/>
          </a:xfrm>
          <a:prstGeom prst="rect">
            <a:avLst/>
          </a:prstGeom>
        </p:spPr>
      </p:pic>
      <p:sp>
        <p:nvSpPr>
          <p:cNvPr id="4" name="TextBox 3"/>
          <p:cNvSpPr txBox="1"/>
          <p:nvPr/>
        </p:nvSpPr>
        <p:spPr>
          <a:xfrm>
            <a:off x="3848100" y="5410200"/>
            <a:ext cx="1752600" cy="769441"/>
          </a:xfrm>
          <a:prstGeom prst="rect">
            <a:avLst/>
          </a:prstGeom>
          <a:noFill/>
        </p:spPr>
        <p:txBody>
          <a:bodyPr wrap="square" rtlCol="0">
            <a:spAutoFit/>
          </a:bodyPr>
          <a:lstStyle/>
          <a:p>
            <a:r>
              <a:rPr lang="en-US" sz="4400" b="1" dirty="0" smtClean="0"/>
              <a:t>2015</a:t>
            </a:r>
            <a:endParaRPr lang="en-US" sz="4400" b="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200 Administrative Procedures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65000"/>
                    <a:lumOff val="35000"/>
                  </a:schemeClr>
                </a:solidFill>
              </a:rPr>
              <a:t>Focus on Scope</a:t>
            </a:r>
            <a:r>
              <a:rPr lang="en-US" dirty="0" smtClean="0"/>
              <a:t>, </a:t>
            </a:r>
            <a:r>
              <a:rPr lang="en-US" b="1" dirty="0" smtClean="0"/>
              <a:t>Schedule</a:t>
            </a:r>
            <a:r>
              <a:rPr lang="en-US" dirty="0" smtClean="0"/>
              <a:t> </a:t>
            </a:r>
            <a:r>
              <a:rPr lang="en-US" dirty="0" smtClean="0">
                <a:solidFill>
                  <a:schemeClr val="tx1">
                    <a:lumMod val="75000"/>
                    <a:lumOff val="25000"/>
                  </a:schemeClr>
                </a:solidFill>
              </a:rPr>
              <a:t>and Budget</a:t>
            </a:r>
          </a:p>
          <a:p>
            <a:pPr lvl="1"/>
            <a:r>
              <a:rPr lang="en-US" dirty="0" smtClean="0"/>
              <a:t>Initial schedule is the Fiscal Year Schedule from the Highway Plan</a:t>
            </a:r>
          </a:p>
          <a:p>
            <a:pPr lvl="1"/>
            <a:r>
              <a:rPr lang="en-US" dirty="0" smtClean="0"/>
              <a:t>Resource Determination (HD 202.4)</a:t>
            </a:r>
          </a:p>
          <a:p>
            <a:pPr lvl="2"/>
            <a:r>
              <a:rPr lang="en-US" dirty="0" smtClean="0"/>
              <a:t>In-house/Statewide Contracts/Other consultant services</a:t>
            </a:r>
          </a:p>
          <a:p>
            <a:pPr lvl="1"/>
            <a:r>
              <a:rPr lang="en-US" dirty="0" smtClean="0"/>
              <a:t>Set Milestone for the project</a:t>
            </a:r>
          </a:p>
          <a:p>
            <a:pPr lvl="1"/>
            <a:endParaRPr lang="en-US" dirty="0" smtClean="0"/>
          </a:p>
          <a:p>
            <a:pPr lvl="1"/>
            <a:endParaRPr lang="en-US" dirty="0" smtClean="0"/>
          </a:p>
          <a:p>
            <a:pPr lvl="2"/>
            <a:endParaRPr lang="en-US" dirty="0" smtClean="0"/>
          </a:p>
          <a:p>
            <a:pPr lvl="1"/>
            <a:endParaRPr lang="en-US" dirty="0" smtClean="0"/>
          </a:p>
          <a:p>
            <a:pPr lvl="1"/>
            <a:endParaRPr lang="en-US" dirty="0" smtClean="0">
              <a:solidFill>
                <a:schemeClr val="tx1">
                  <a:lumMod val="75000"/>
                  <a:lumOff val="25000"/>
                </a:schemeClr>
              </a:solidFill>
            </a:endParaRP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200 Administrative Procedures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65000"/>
                    <a:lumOff val="35000"/>
                  </a:schemeClr>
                </a:solidFill>
              </a:rPr>
              <a:t>Focus on Scope</a:t>
            </a:r>
            <a:r>
              <a:rPr lang="en-US" dirty="0" smtClean="0"/>
              <a:t>, </a:t>
            </a:r>
            <a:r>
              <a:rPr lang="en-US" b="1" dirty="0" smtClean="0"/>
              <a:t>Schedule</a:t>
            </a:r>
            <a:r>
              <a:rPr lang="en-US" dirty="0" smtClean="0"/>
              <a:t> </a:t>
            </a:r>
            <a:r>
              <a:rPr lang="en-US" dirty="0" smtClean="0">
                <a:solidFill>
                  <a:schemeClr val="tx1">
                    <a:lumMod val="75000"/>
                    <a:lumOff val="25000"/>
                  </a:schemeClr>
                </a:solidFill>
              </a:rPr>
              <a:t>and Budget</a:t>
            </a:r>
          </a:p>
          <a:p>
            <a:pPr lvl="1"/>
            <a:r>
              <a:rPr lang="en-US" dirty="0" smtClean="0"/>
              <a:t>Flexibility in scheduling project tasks throughout preliminary and final design (for example, </a:t>
            </a:r>
            <a:r>
              <a:rPr lang="en-US" b="1" dirty="0" smtClean="0"/>
              <a:t>early utility coordination or early R/W work)</a:t>
            </a:r>
          </a:p>
          <a:p>
            <a:pPr lvl="1"/>
            <a:r>
              <a:rPr lang="en-US" dirty="0" smtClean="0"/>
              <a:t>Possible critical path activities after PL&amp;G (HD 203.7 &amp; 204.2-204.10)</a:t>
            </a:r>
          </a:p>
          <a:p>
            <a:pPr lvl="1"/>
            <a:endParaRPr lang="en-US" dirty="0" smtClean="0"/>
          </a:p>
          <a:p>
            <a:pPr lvl="1"/>
            <a:endParaRPr lang="en-US" dirty="0" smtClean="0"/>
          </a:p>
          <a:p>
            <a:pPr lvl="1"/>
            <a:endParaRPr lang="en-US" dirty="0" smtClean="0"/>
          </a:p>
          <a:p>
            <a:pPr lvl="2"/>
            <a:endParaRPr lang="en-US" dirty="0" smtClean="0"/>
          </a:p>
          <a:p>
            <a:pPr lvl="1"/>
            <a:endParaRPr lang="en-US" dirty="0" smtClean="0"/>
          </a:p>
          <a:p>
            <a:pPr lvl="1"/>
            <a:endParaRPr lang="en-US" dirty="0" smtClean="0">
              <a:solidFill>
                <a:schemeClr val="tx1">
                  <a:lumMod val="75000"/>
                  <a:lumOff val="25000"/>
                </a:schemeClr>
              </a:solidFill>
            </a:endParaRP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200 Administrative Procedures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75000"/>
                    <a:lumOff val="25000"/>
                  </a:schemeClr>
                </a:solidFill>
              </a:rPr>
              <a:t>Focus on Scope, Schedule and </a:t>
            </a:r>
            <a:r>
              <a:rPr lang="en-US" b="1" dirty="0" smtClean="0"/>
              <a:t>Budget</a:t>
            </a:r>
          </a:p>
          <a:p>
            <a:pPr lvl="1"/>
            <a:r>
              <a:rPr lang="en-US" dirty="0" smtClean="0"/>
              <a:t>Preliminary budget is the estimate in the Highway Plan (total of all phases)</a:t>
            </a:r>
          </a:p>
          <a:p>
            <a:pPr lvl="1"/>
            <a:r>
              <a:rPr lang="en-US" dirty="0" smtClean="0"/>
              <a:t>At least one alternative at PL&amp;G must fit into the Highway Plan budget.</a:t>
            </a:r>
          </a:p>
          <a:p>
            <a:pPr lvl="2"/>
            <a:r>
              <a:rPr lang="en-US" dirty="0" smtClean="0"/>
              <a:t>If the selected alternate is more than 15% greater than the Highway Plan budget, the overrun must be approved.</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endParaRPr lang="en-US" dirty="0" smtClean="0"/>
          </a:p>
          <a:p>
            <a:pPr lvl="1"/>
            <a:endParaRPr lang="en-US" dirty="0" smtClean="0">
              <a:solidFill>
                <a:schemeClr val="tx1">
                  <a:lumMod val="75000"/>
                  <a:lumOff val="25000"/>
                </a:schemeClr>
              </a:solidFill>
            </a:endParaRP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HD-200 Administrative Procedures </a:t>
            </a:r>
            <a:endParaRPr lang="en-US" dirty="0"/>
          </a:p>
        </p:txBody>
      </p:sp>
      <p:sp>
        <p:nvSpPr>
          <p:cNvPr id="3" name="Content Placeholder 2"/>
          <p:cNvSpPr>
            <a:spLocks noGrp="1"/>
          </p:cNvSpPr>
          <p:nvPr>
            <p:ph idx="1"/>
          </p:nvPr>
        </p:nvSpPr>
        <p:spPr>
          <a:xfrm>
            <a:off x="457200" y="1600200"/>
            <a:ext cx="8229600" cy="4495799"/>
          </a:xfrm>
        </p:spPr>
        <p:txBody>
          <a:bodyPr>
            <a:normAutofit lnSpcReduction="10000"/>
          </a:bodyPr>
          <a:lstStyle/>
          <a:p>
            <a:r>
              <a:rPr lang="en-US" dirty="0" smtClean="0"/>
              <a:t>Project Development Manager (PDM) decision-making.  Location engineer approval.</a:t>
            </a:r>
          </a:p>
          <a:p>
            <a:r>
              <a:rPr lang="en-US" dirty="0" smtClean="0"/>
              <a:t>Does not abandon the project development team (PDT) process or the importance of their input</a:t>
            </a:r>
          </a:p>
          <a:p>
            <a:r>
              <a:rPr lang="en-US" dirty="0" smtClean="0"/>
              <a:t>If an agreement cannot be reached by the PDM and location engineer, the discussion will be elevated to a higher level (i.e. the SHE’s office).</a:t>
            </a:r>
            <a:endParaRPr lang="en-US"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HD-200 Administrative Procedures</a:t>
            </a:r>
            <a:endParaRPr lang="en-US" dirty="0"/>
          </a:p>
        </p:txBody>
      </p:sp>
      <p:sp>
        <p:nvSpPr>
          <p:cNvPr id="3" name="Content Placeholder 2"/>
          <p:cNvSpPr>
            <a:spLocks noGrp="1"/>
          </p:cNvSpPr>
          <p:nvPr>
            <p:ph idx="1"/>
          </p:nvPr>
        </p:nvSpPr>
        <p:spPr>
          <a:xfrm>
            <a:off x="1066800" y="1371600"/>
            <a:ext cx="8229600" cy="4495801"/>
          </a:xfrm>
        </p:spPr>
        <p:txBody>
          <a:bodyPr>
            <a:normAutofit/>
          </a:bodyPr>
          <a:lstStyle/>
          <a:p>
            <a:r>
              <a:rPr lang="en-US" dirty="0" smtClean="0"/>
              <a:t>Includes new separate subchapters that were broken out for:</a:t>
            </a:r>
          </a:p>
          <a:p>
            <a:pPr lvl="1"/>
            <a:r>
              <a:rPr lang="en-US" dirty="0" smtClean="0"/>
              <a:t> </a:t>
            </a:r>
            <a:r>
              <a:rPr lang="en-US" b="1" dirty="0" smtClean="0"/>
              <a:t>Consultant Administration</a:t>
            </a:r>
          </a:p>
          <a:p>
            <a:pPr lvl="1"/>
            <a:r>
              <a:rPr lang="en-US" dirty="0" smtClean="0"/>
              <a:t> </a:t>
            </a:r>
            <a:r>
              <a:rPr lang="en-US" b="1" dirty="0" smtClean="0"/>
              <a:t>MOT</a:t>
            </a:r>
          </a:p>
          <a:p>
            <a:endParaRPr lang="en-US" dirty="0" smtClean="0"/>
          </a:p>
          <a:p>
            <a:pPr>
              <a:buNone/>
            </a:pPr>
            <a:endParaRPr lang="en-US" dirty="0" smtClean="0"/>
          </a:p>
          <a:p>
            <a:endParaRPr lang="en-US" dirty="0" smtClean="0">
              <a:solidFill>
                <a:srgbClr val="FF0000"/>
              </a:solidFill>
            </a:endParaRPr>
          </a:p>
          <a:p>
            <a:pPr>
              <a:buNone/>
            </a:pPr>
            <a:endParaRPr lang="en-US" dirty="0">
              <a:solidFill>
                <a:schemeClr val="bg1">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HD 200 Administrative Procedures</a:t>
            </a:r>
            <a:endParaRPr lang="en-US" dirty="0"/>
          </a:p>
        </p:txBody>
      </p:sp>
      <p:sp>
        <p:nvSpPr>
          <p:cNvPr id="3" name="Content Placeholder 2"/>
          <p:cNvSpPr>
            <a:spLocks noGrp="1"/>
          </p:cNvSpPr>
          <p:nvPr>
            <p:ph idx="1"/>
          </p:nvPr>
        </p:nvSpPr>
        <p:spPr>
          <a:xfrm>
            <a:off x="457200" y="1295400"/>
            <a:ext cx="8229600" cy="4114800"/>
          </a:xfrm>
        </p:spPr>
        <p:txBody>
          <a:bodyPr/>
          <a:lstStyle/>
          <a:p>
            <a:r>
              <a:rPr lang="en-US" dirty="0" smtClean="0"/>
              <a:t>DES Informational Overview Webinar available on KYTC’s Highway Design web page</a:t>
            </a:r>
          </a:p>
          <a:p>
            <a:endParaRPr lang="en-US" dirty="0" smtClean="0"/>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2362200" y="2514600"/>
            <a:ext cx="4343400" cy="3086467"/>
          </a:xfrm>
          <a:prstGeom prst="rect">
            <a:avLst/>
          </a:prstGeom>
          <a:noFill/>
          <a:ln w="9525">
            <a:noFill/>
            <a:miter lim="800000"/>
            <a:headEnd/>
            <a:tailEnd/>
          </a:ln>
        </p:spPr>
      </p:pic>
      <p:sp>
        <p:nvSpPr>
          <p:cNvPr id="7" name="Rectangle 6"/>
          <p:cNvSpPr/>
          <p:nvPr/>
        </p:nvSpPr>
        <p:spPr>
          <a:xfrm>
            <a:off x="2514600" y="5715000"/>
            <a:ext cx="6477000" cy="646331"/>
          </a:xfrm>
          <a:prstGeom prst="rect">
            <a:avLst/>
          </a:prstGeom>
        </p:spPr>
        <p:txBody>
          <a:bodyPr wrap="square">
            <a:spAutoFit/>
          </a:bodyPr>
          <a:lstStyle/>
          <a:p>
            <a:r>
              <a:rPr lang="en-US" dirty="0" smtClean="0">
                <a:hlinkClick r:id="rId4"/>
              </a:rPr>
              <a:t>http://transportation.ky.gov/Highway-Design/Pages/Software-and-Support.aspx</a:t>
            </a:r>
            <a:endParaRPr lang="en-US"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200 Administrative Procedures</a:t>
            </a:r>
            <a:endParaRPr lang="en-US" dirty="0"/>
          </a:p>
        </p:txBody>
      </p:sp>
      <p:sp>
        <p:nvSpPr>
          <p:cNvPr id="3" name="Content Placeholder 2"/>
          <p:cNvSpPr>
            <a:spLocks noGrp="1"/>
          </p:cNvSpPr>
          <p:nvPr>
            <p:ph idx="1"/>
          </p:nvPr>
        </p:nvSpPr>
        <p:spPr>
          <a:xfrm>
            <a:off x="457200" y="1295400"/>
            <a:ext cx="8229600" cy="4648200"/>
          </a:xfrm>
        </p:spPr>
        <p:txBody>
          <a:bodyPr>
            <a:normAutofit lnSpcReduction="10000"/>
          </a:bodyPr>
          <a:lstStyle/>
          <a:p>
            <a:r>
              <a:rPr lang="en-US" dirty="0" smtClean="0"/>
              <a:t>Submittal of Final Contract Plans</a:t>
            </a:r>
          </a:p>
          <a:p>
            <a:pPr lvl="1"/>
            <a:r>
              <a:rPr lang="en-US" dirty="0" smtClean="0"/>
              <a:t>SHE Memo dated 4-8-15</a:t>
            </a:r>
          </a:p>
          <a:p>
            <a:pPr lvl="2"/>
            <a:r>
              <a:rPr lang="en-US" dirty="0" smtClean="0">
                <a:hlinkClick r:id="rId3"/>
              </a:rPr>
              <a:t>http://transportation.ky.gov/Highway-Design/Plan%20Processing/Plan%20Submittal%20Process.pdf</a:t>
            </a:r>
            <a:endParaRPr lang="en-US" dirty="0" smtClean="0"/>
          </a:p>
          <a:p>
            <a:pPr lvl="2"/>
            <a:r>
              <a:rPr lang="en-US" dirty="0" smtClean="0"/>
              <a:t>“…submittals to the Plan Processing Branch shall come from the District TEBM for Project Development (PDM)…”</a:t>
            </a:r>
          </a:p>
          <a:p>
            <a:pPr lvl="2"/>
            <a:r>
              <a:rPr lang="en-US" dirty="0" smtClean="0"/>
              <a:t>Check prints should be delivered </a:t>
            </a:r>
            <a:r>
              <a:rPr lang="en-US" sz="2800" b="1" dirty="0" smtClean="0"/>
              <a:t>15 weeks </a:t>
            </a:r>
            <a:r>
              <a:rPr lang="en-US" dirty="0" smtClean="0"/>
              <a:t>prior to letting.  Final plans should be delivered </a:t>
            </a:r>
            <a:r>
              <a:rPr lang="en-US" sz="2800" b="1" dirty="0" smtClean="0"/>
              <a:t>7 weeks</a:t>
            </a:r>
            <a:r>
              <a:rPr lang="en-US" dirty="0" smtClean="0"/>
              <a:t> prior to letting.</a:t>
            </a:r>
            <a:endParaRPr 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KYTC Highway Design Forms</a:t>
            </a:r>
            <a:endParaRPr lang="en-US" dirty="0"/>
          </a:p>
        </p:txBody>
      </p:sp>
      <p:sp>
        <p:nvSpPr>
          <p:cNvPr id="3" name="Content Placeholder 2"/>
          <p:cNvSpPr>
            <a:spLocks noGrp="1"/>
          </p:cNvSpPr>
          <p:nvPr>
            <p:ph idx="1"/>
          </p:nvPr>
        </p:nvSpPr>
        <p:spPr/>
        <p:txBody>
          <a:bodyPr/>
          <a:lstStyle/>
          <a:p>
            <a:r>
              <a:rPr lang="en-US" sz="3000" dirty="0" smtClean="0"/>
              <a:t>Many former TC forms and other forms frequently used by highway designers can be found on our website, </a:t>
            </a:r>
            <a:r>
              <a:rPr lang="en-US" sz="3000" dirty="0" smtClean="0">
                <a:hlinkClick r:id="rId3"/>
              </a:rPr>
              <a:t>http://transportation.ky.gov/Highway-Design/Pages/HighwayDesignForms.aspx</a:t>
            </a:r>
            <a:endParaRPr lang="en-US" sz="3000" dirty="0" smtClean="0"/>
          </a:p>
          <a:p>
            <a:pPr>
              <a:buNone/>
            </a:pPr>
            <a:endParaRPr lang="en-US" dirty="0" smtClean="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KYTC Highway Design Forms (cont.)</a:t>
            </a:r>
            <a:endParaRPr lang="en-US" dirty="0"/>
          </a:p>
        </p:txBody>
      </p:sp>
      <p:sp>
        <p:nvSpPr>
          <p:cNvPr id="3" name="Content Placeholder 2"/>
          <p:cNvSpPr>
            <a:spLocks noGrp="1"/>
          </p:cNvSpPr>
          <p:nvPr>
            <p:ph idx="1"/>
          </p:nvPr>
        </p:nvSpPr>
        <p:spPr>
          <a:xfrm>
            <a:off x="457200" y="1295400"/>
            <a:ext cx="8229600" cy="4724400"/>
          </a:xfrm>
        </p:spPr>
        <p:txBody>
          <a:bodyPr>
            <a:normAutofit fontScale="92500" lnSpcReduction="10000"/>
          </a:bodyPr>
          <a:lstStyle/>
          <a:p>
            <a:r>
              <a:rPr lang="en-US" dirty="0" smtClean="0"/>
              <a:t>Highway Design Forms</a:t>
            </a:r>
          </a:p>
          <a:p>
            <a:pPr lvl="1"/>
            <a:r>
              <a:rPr lang="en-US" dirty="0" smtClean="0"/>
              <a:t>Project Development Checklist (PDC)</a:t>
            </a:r>
          </a:p>
          <a:p>
            <a:pPr lvl="1"/>
            <a:r>
              <a:rPr lang="en-US" dirty="0" smtClean="0"/>
              <a:t>Consultant Monthly Report (CMR)</a:t>
            </a:r>
          </a:p>
          <a:p>
            <a:pPr lvl="1"/>
            <a:r>
              <a:rPr lang="en-US" dirty="0" smtClean="0"/>
              <a:t>Design Executive Summary (DES)</a:t>
            </a:r>
          </a:p>
          <a:p>
            <a:pPr lvl="1"/>
            <a:r>
              <a:rPr lang="en-US" dirty="0" smtClean="0"/>
              <a:t>Final Plans Submittal Form</a:t>
            </a:r>
          </a:p>
          <a:p>
            <a:pPr lvl="1"/>
            <a:r>
              <a:rPr lang="en-US" dirty="0" smtClean="0"/>
              <a:t>Pre-Design Conference Minutes</a:t>
            </a:r>
          </a:p>
          <a:p>
            <a:pPr lvl="1"/>
            <a:r>
              <a:rPr lang="en-US" dirty="0" smtClean="0"/>
              <a:t>Preliminary Cost Estimate</a:t>
            </a:r>
          </a:p>
          <a:p>
            <a:pPr lvl="1"/>
            <a:r>
              <a:rPr lang="en-US" dirty="0" smtClean="0"/>
              <a:t>Production-Hour Worksheet</a:t>
            </a:r>
          </a:p>
          <a:p>
            <a:pPr lvl="1"/>
            <a:r>
              <a:rPr lang="en-US" dirty="0" smtClean="0"/>
              <a:t>Traffic Management Plan Form (TMP)</a:t>
            </a:r>
          </a:p>
          <a:p>
            <a:pPr lvl="1"/>
            <a:r>
              <a:rPr lang="en-US" dirty="0" smtClean="0"/>
              <a:t>Water Related Impact Summary</a:t>
            </a:r>
          </a:p>
          <a:p>
            <a:pPr>
              <a:buNone/>
            </a:pPr>
            <a:endParaRPr lang="en-US" dirty="0" smtClean="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dirty="0" smtClean="0"/>
              <a:t>Main committees continues</a:t>
            </a:r>
          </a:p>
          <a:p>
            <a:pPr lvl="1"/>
            <a:r>
              <a:rPr lang="en-US" dirty="0" smtClean="0"/>
              <a:t>Rewrite and edits</a:t>
            </a:r>
          </a:p>
          <a:p>
            <a:r>
              <a:rPr lang="en-US" dirty="0" smtClean="0"/>
              <a:t>Small subcommittees of SMEs were formed to rewrite Chapters 300-1500.</a:t>
            </a:r>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Introductions</a:t>
            </a:r>
            <a:endParaRPr lang="en-US" sz="4800" dirty="0"/>
          </a:p>
        </p:txBody>
      </p:sp>
      <p:sp>
        <p:nvSpPr>
          <p:cNvPr id="3" name="Content Placeholder 2"/>
          <p:cNvSpPr>
            <a:spLocks noGrp="1"/>
          </p:cNvSpPr>
          <p:nvPr>
            <p:ph idx="1"/>
          </p:nvPr>
        </p:nvSpPr>
        <p:spPr>
          <a:xfrm>
            <a:off x="457200" y="2438399"/>
            <a:ext cx="8229600" cy="3276601"/>
          </a:xfrm>
        </p:spPr>
        <p:txBody>
          <a:bodyPr/>
          <a:lstStyle/>
          <a:p>
            <a:r>
              <a:rPr lang="en-US" sz="4000" dirty="0" smtClean="0"/>
              <a:t>Rewrite committee</a:t>
            </a:r>
          </a:p>
          <a:p>
            <a:pPr lvl="1"/>
            <a:r>
              <a:rPr lang="en-US" sz="4000" dirty="0" smtClean="0"/>
              <a:t>Rachel Catchings,  Jill Asher</a:t>
            </a:r>
            <a:r>
              <a:rPr lang="en-US" sz="4000" dirty="0"/>
              <a:t>, Brad Eldridge,  Keith Caudill</a:t>
            </a:r>
            <a:r>
              <a:rPr lang="en-US" sz="4000" dirty="0" smtClean="0"/>
              <a:t>, Bill Gulick</a:t>
            </a:r>
          </a:p>
          <a:p>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Subcommittees</a:t>
            </a:r>
            <a:endParaRPr lang="en-US" dirty="0"/>
          </a:p>
        </p:txBody>
      </p:sp>
      <p:graphicFrame>
        <p:nvGraphicFramePr>
          <p:cNvPr id="6" name="Content Placeholder 5"/>
          <p:cNvGraphicFramePr>
            <a:graphicFrameLocks noGrp="1"/>
          </p:cNvGraphicFramePr>
          <p:nvPr>
            <p:ph idx="1"/>
          </p:nvPr>
        </p:nvGraphicFramePr>
        <p:xfrm>
          <a:off x="457200" y="1295400"/>
          <a:ext cx="8229600" cy="4419600"/>
        </p:xfrm>
        <a:graphic>
          <a:graphicData uri="http://schemas.openxmlformats.org/drawingml/2006/table">
            <a:tbl>
              <a:tblPr firstRow="1" bandRow="1">
                <a:tableStyleId>{5C22544A-7EE6-4342-B048-85BDC9FD1C3A}</a:tableStyleId>
              </a:tblPr>
              <a:tblGrid>
                <a:gridCol w="2743200"/>
                <a:gridCol w="2743200"/>
                <a:gridCol w="2743200"/>
              </a:tblGrid>
              <a:tr h="2209800">
                <a:tc>
                  <a:txBody>
                    <a:bodyPr/>
                    <a:lstStyle/>
                    <a:p>
                      <a:r>
                        <a:rPr lang="en-US" cap="all" baseline="0" dirty="0" smtClean="0"/>
                        <a:t>HD 300 – Surveying</a:t>
                      </a:r>
                    </a:p>
                    <a:p>
                      <a:endParaRPr lang="en-US" dirty="0" smtClean="0"/>
                    </a:p>
                    <a:p>
                      <a:endParaRPr lang="en-US" dirty="0" smtClean="0"/>
                    </a:p>
                    <a:p>
                      <a:endParaRPr lang="en-US" dirty="0" smtClean="0"/>
                    </a:p>
                    <a:p>
                      <a:r>
                        <a:rPr lang="en-US" dirty="0" smtClean="0"/>
                        <a:t>Dan Farrell</a:t>
                      </a:r>
                      <a:endParaRPr lang="en-US" dirty="0"/>
                    </a:p>
                  </a:txBody>
                  <a:tcPr/>
                </a:tc>
                <a:tc>
                  <a:txBody>
                    <a:bodyPr/>
                    <a:lstStyle/>
                    <a:p>
                      <a:r>
                        <a:rPr lang="en-US" cap="all" baseline="0" dirty="0" smtClean="0"/>
                        <a:t>HD 400 – Environmental Considerations</a:t>
                      </a:r>
                    </a:p>
                    <a:p>
                      <a:endParaRPr lang="en-US" dirty="0" smtClean="0"/>
                    </a:p>
                    <a:p>
                      <a:r>
                        <a:rPr lang="en-US" dirty="0" smtClean="0"/>
                        <a:t>David Waldner</a:t>
                      </a:r>
                    </a:p>
                    <a:p>
                      <a:r>
                        <a:rPr lang="en-US" dirty="0" smtClean="0"/>
                        <a:t>Tim</a:t>
                      </a:r>
                      <a:r>
                        <a:rPr lang="en-US" baseline="0" dirty="0" smtClean="0"/>
                        <a:t> Foreman</a:t>
                      </a:r>
                    </a:p>
                  </a:txBody>
                  <a:tcPr/>
                </a:tc>
                <a:tc>
                  <a:txBody>
                    <a:bodyPr/>
                    <a:lstStyle/>
                    <a:p>
                      <a:r>
                        <a:rPr lang="en-US" cap="all" dirty="0" smtClean="0"/>
                        <a:t>HD 500 – Permits &amp;</a:t>
                      </a:r>
                      <a:r>
                        <a:rPr lang="en-US" cap="all" baseline="0" dirty="0" smtClean="0"/>
                        <a:t> Certifications</a:t>
                      </a:r>
                    </a:p>
                    <a:p>
                      <a:endParaRPr lang="en-US" baseline="0" dirty="0" smtClean="0"/>
                    </a:p>
                    <a:p>
                      <a:endParaRPr lang="en-US" baseline="0" dirty="0" smtClean="0"/>
                    </a:p>
                    <a:p>
                      <a:r>
                        <a:rPr lang="en-US" baseline="0" dirty="0" smtClean="0"/>
                        <a:t>David Harmon</a:t>
                      </a:r>
                      <a:endParaRPr lang="en-US" dirty="0"/>
                    </a:p>
                  </a:txBody>
                  <a:tcPr/>
                </a:tc>
              </a:tr>
              <a:tr h="2209800">
                <a:tc>
                  <a:txBody>
                    <a:bodyPr/>
                    <a:lstStyle/>
                    <a:p>
                      <a:r>
                        <a:rPr lang="en-US" cap="all" baseline="0" dirty="0" smtClean="0"/>
                        <a:t>HD-600 Public Involvement</a:t>
                      </a:r>
                    </a:p>
                    <a:p>
                      <a:endParaRPr lang="en-US" dirty="0" smtClean="0"/>
                    </a:p>
                    <a:p>
                      <a:r>
                        <a:rPr lang="en-US" dirty="0" smtClean="0"/>
                        <a:t>Tim Foreman</a:t>
                      </a:r>
                    </a:p>
                    <a:p>
                      <a:r>
                        <a:rPr lang="en-US" baseline="0" dirty="0" smtClean="0"/>
                        <a:t>Andrea Clifford</a:t>
                      </a:r>
                    </a:p>
                    <a:p>
                      <a:r>
                        <a:rPr lang="en-US" baseline="0" dirty="0" smtClean="0"/>
                        <a:t>Carolyn Weber</a:t>
                      </a:r>
                    </a:p>
                    <a:p>
                      <a:r>
                        <a:rPr lang="en-US" baseline="0" dirty="0" smtClean="0"/>
                        <a:t>Jill Asher</a:t>
                      </a:r>
                      <a:endParaRPr lang="en-US" dirty="0"/>
                    </a:p>
                  </a:txBody>
                  <a:tcPr/>
                </a:tc>
                <a:tc>
                  <a:txBody>
                    <a:bodyPr/>
                    <a:lstStyle/>
                    <a:p>
                      <a:r>
                        <a:rPr lang="en-US" cap="all" baseline="0" dirty="0" smtClean="0"/>
                        <a:t>HD-700 Geometric Design Guidelines</a:t>
                      </a:r>
                    </a:p>
                    <a:p>
                      <a:endParaRPr lang="en-US" dirty="0" smtClean="0"/>
                    </a:p>
                    <a:p>
                      <a:r>
                        <a:rPr lang="en-US" dirty="0" smtClean="0"/>
                        <a:t>Keith Caudill </a:t>
                      </a:r>
                    </a:p>
                    <a:p>
                      <a:r>
                        <a:rPr lang="en-US" dirty="0" smtClean="0"/>
                        <a:t>Jim Hudson</a:t>
                      </a:r>
                    </a:p>
                    <a:p>
                      <a:r>
                        <a:rPr lang="en-US" dirty="0" smtClean="0"/>
                        <a:t>Brad Eldridge</a:t>
                      </a:r>
                    </a:p>
                    <a:p>
                      <a:r>
                        <a:rPr lang="en-US" baseline="0" dirty="0" smtClean="0"/>
                        <a:t>Chris Congleton</a:t>
                      </a:r>
                      <a:endParaRPr lang="en-US" dirty="0"/>
                    </a:p>
                  </a:txBody>
                  <a:tcPr/>
                </a:tc>
                <a:tc>
                  <a:txBody>
                    <a:bodyPr/>
                    <a:lstStyle/>
                    <a:p>
                      <a:r>
                        <a:rPr lang="en-US" cap="all" baseline="0" dirty="0" smtClean="0"/>
                        <a:t>HD 800 – Roadside Design</a:t>
                      </a:r>
                    </a:p>
                    <a:p>
                      <a:endParaRPr lang="en-US" dirty="0" smtClean="0"/>
                    </a:p>
                    <a:p>
                      <a:r>
                        <a:rPr lang="en-US" dirty="0" smtClean="0"/>
                        <a:t>Kevin Martin</a:t>
                      </a:r>
                    </a:p>
                    <a:p>
                      <a:r>
                        <a:rPr lang="en-US" dirty="0" smtClean="0"/>
                        <a:t>Pat Matheny</a:t>
                      </a:r>
                    </a:p>
                    <a:p>
                      <a:r>
                        <a:rPr lang="en-US" dirty="0" smtClean="0"/>
                        <a:t>Jeff Lail</a:t>
                      </a:r>
                      <a:endParaRPr lang="en-US"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Subcommittees</a:t>
            </a:r>
            <a:endParaRPr lang="en-US" dirty="0"/>
          </a:p>
        </p:txBody>
      </p:sp>
      <p:graphicFrame>
        <p:nvGraphicFramePr>
          <p:cNvPr id="6" name="Content Placeholder 5"/>
          <p:cNvGraphicFramePr>
            <a:graphicFrameLocks noGrp="1"/>
          </p:cNvGraphicFramePr>
          <p:nvPr>
            <p:ph idx="1"/>
          </p:nvPr>
        </p:nvGraphicFramePr>
        <p:xfrm>
          <a:off x="457200" y="1600200"/>
          <a:ext cx="8229600" cy="4114800"/>
        </p:xfrm>
        <a:graphic>
          <a:graphicData uri="http://schemas.openxmlformats.org/drawingml/2006/table">
            <a:tbl>
              <a:tblPr firstRow="1" bandRow="1">
                <a:tableStyleId>{5C22544A-7EE6-4342-B048-85BDC9FD1C3A}</a:tableStyleId>
              </a:tblPr>
              <a:tblGrid>
                <a:gridCol w="2743200"/>
                <a:gridCol w="2743200"/>
                <a:gridCol w="2743200"/>
              </a:tblGrid>
              <a:tr h="2057400">
                <a:tc>
                  <a:txBody>
                    <a:bodyPr/>
                    <a:lstStyle/>
                    <a:p>
                      <a:r>
                        <a:rPr lang="en-US" cap="all" baseline="0" dirty="0" smtClean="0"/>
                        <a:t>HD 900 – Intersections</a:t>
                      </a:r>
                    </a:p>
                    <a:p>
                      <a:endParaRPr lang="en-US" dirty="0" smtClean="0"/>
                    </a:p>
                    <a:p>
                      <a:r>
                        <a:rPr lang="en-US" dirty="0" smtClean="0"/>
                        <a:t>Bill Gulick</a:t>
                      </a:r>
                    </a:p>
                    <a:p>
                      <a:r>
                        <a:rPr lang="en-US" baseline="0" dirty="0" smtClean="0"/>
                        <a:t>Rob Sprague</a:t>
                      </a:r>
                    </a:p>
                    <a:p>
                      <a:r>
                        <a:rPr lang="en-US" baseline="0" dirty="0" smtClean="0"/>
                        <a:t>Wendy Southworth</a:t>
                      </a:r>
                    </a:p>
                    <a:p>
                      <a:r>
                        <a:rPr lang="en-US" baseline="0" dirty="0" smtClean="0"/>
                        <a:t>Troy Woodyard </a:t>
                      </a:r>
                      <a:endParaRPr lang="en-US" dirty="0" smtClean="0"/>
                    </a:p>
                  </a:txBody>
                  <a:tcPr/>
                </a:tc>
                <a:tc>
                  <a:txBody>
                    <a:bodyPr/>
                    <a:lstStyle/>
                    <a:p>
                      <a:r>
                        <a:rPr lang="en-US" dirty="0" smtClean="0"/>
                        <a:t>H</a:t>
                      </a:r>
                      <a:r>
                        <a:rPr lang="en-US" cap="all" baseline="0" dirty="0" smtClean="0"/>
                        <a:t>D 1000 – Pavement</a:t>
                      </a:r>
                    </a:p>
                    <a:p>
                      <a:endParaRPr lang="en-US" dirty="0" smtClean="0"/>
                    </a:p>
                    <a:p>
                      <a:r>
                        <a:rPr lang="en-US" dirty="0" smtClean="0"/>
                        <a:t>Joe Tucker</a:t>
                      </a:r>
                    </a:p>
                    <a:p>
                      <a:r>
                        <a:rPr lang="en-US" dirty="0" smtClean="0"/>
                        <a:t>Leo Frank</a:t>
                      </a:r>
                      <a:endParaRPr lang="en-US" dirty="0"/>
                    </a:p>
                  </a:txBody>
                  <a:tcPr/>
                </a:tc>
                <a:tc>
                  <a:txBody>
                    <a:bodyPr/>
                    <a:lstStyle/>
                    <a:p>
                      <a:r>
                        <a:rPr lang="en-US" cap="all" dirty="0" smtClean="0"/>
                        <a:t>HD 1100 – Access Management</a:t>
                      </a:r>
                      <a:endParaRPr lang="en-US" cap="all" baseline="0" dirty="0" smtClean="0"/>
                    </a:p>
                    <a:p>
                      <a:endParaRPr lang="en-US" baseline="0" dirty="0" smtClean="0"/>
                    </a:p>
                    <a:p>
                      <a:pPr lvl="0" algn="l"/>
                      <a:r>
                        <a:rPr lang="en-US" dirty="0" smtClean="0"/>
                        <a:t>Brent Sweger</a:t>
                      </a:r>
                    </a:p>
                    <a:p>
                      <a:pPr lvl="0" algn="l"/>
                      <a:r>
                        <a:rPr lang="en-US" dirty="0" smtClean="0"/>
                        <a:t>Carol </a:t>
                      </a:r>
                      <a:r>
                        <a:rPr lang="en-US" dirty="0" err="1" smtClean="0"/>
                        <a:t>Callan-Ramler</a:t>
                      </a:r>
                      <a:endParaRPr lang="en-US" dirty="0" smtClean="0"/>
                    </a:p>
                    <a:p>
                      <a:pPr lvl="0" algn="l"/>
                      <a:r>
                        <a:rPr lang="en-US" dirty="0" smtClean="0"/>
                        <a:t>Jim Simpson</a:t>
                      </a:r>
                    </a:p>
                  </a:txBody>
                  <a:tcPr/>
                </a:tc>
              </a:tr>
              <a:tr h="2057400">
                <a:tc>
                  <a:txBody>
                    <a:bodyPr/>
                    <a:lstStyle/>
                    <a:p>
                      <a:r>
                        <a:rPr lang="en-US" cap="all" dirty="0" smtClean="0"/>
                        <a:t>HD</a:t>
                      </a:r>
                      <a:r>
                        <a:rPr lang="en-US" cap="all" baseline="0" dirty="0" smtClean="0"/>
                        <a:t> </a:t>
                      </a:r>
                      <a:r>
                        <a:rPr lang="en-US" cap="all" dirty="0" smtClean="0"/>
                        <a:t>1200 - Signing and Pavement Markings</a:t>
                      </a:r>
                    </a:p>
                    <a:p>
                      <a:endParaRPr lang="en-US" dirty="0" smtClean="0"/>
                    </a:p>
                    <a:p>
                      <a:r>
                        <a:rPr lang="en-US" dirty="0" smtClean="0"/>
                        <a:t>Dan Hite</a:t>
                      </a:r>
                    </a:p>
                    <a:p>
                      <a:r>
                        <a:rPr lang="en-US" dirty="0" smtClean="0"/>
                        <a:t>Andre Johannes</a:t>
                      </a:r>
                    </a:p>
                  </a:txBody>
                  <a:tcPr/>
                </a:tc>
                <a:tc>
                  <a:txBody>
                    <a:bodyPr/>
                    <a:lstStyle/>
                    <a:p>
                      <a:r>
                        <a:rPr lang="en-US" cap="all" dirty="0" smtClean="0"/>
                        <a:t>HD</a:t>
                      </a:r>
                      <a:r>
                        <a:rPr lang="en-US" cap="all" baseline="0" dirty="0" smtClean="0"/>
                        <a:t> </a:t>
                      </a:r>
                      <a:r>
                        <a:rPr lang="en-US" cap="all" dirty="0" smtClean="0"/>
                        <a:t>1300 - Right of Way</a:t>
                      </a:r>
                    </a:p>
                    <a:p>
                      <a:endParaRPr lang="en-US" dirty="0" smtClean="0"/>
                    </a:p>
                    <a:p>
                      <a:endParaRPr lang="en-US" dirty="0" smtClean="0"/>
                    </a:p>
                    <a:p>
                      <a:r>
                        <a:rPr lang="en-US" dirty="0" smtClean="0"/>
                        <a:t>HDM Rewrite</a:t>
                      </a:r>
                      <a:r>
                        <a:rPr lang="en-US" baseline="0" dirty="0" smtClean="0"/>
                        <a:t> Committee</a:t>
                      </a:r>
                      <a:endParaRPr lang="en-US" dirty="0" smtClean="0"/>
                    </a:p>
                    <a:p>
                      <a:endParaRPr lang="en-US" dirty="0" smtClean="0"/>
                    </a:p>
                    <a:p>
                      <a:endParaRPr lang="en-US" dirty="0"/>
                    </a:p>
                  </a:txBody>
                  <a:tcPr/>
                </a:tc>
                <a:tc>
                  <a:txBody>
                    <a:bodyPr/>
                    <a:lstStyle/>
                    <a:p>
                      <a:r>
                        <a:rPr lang="en-US" cap="all" baseline="0" dirty="0" smtClean="0"/>
                        <a:t>HD 1400 – Railroads</a:t>
                      </a:r>
                    </a:p>
                    <a:p>
                      <a:endParaRPr lang="en-US" dirty="0" smtClean="0"/>
                    </a:p>
                    <a:p>
                      <a:endParaRPr lang="en-US" dirty="0" smtClean="0"/>
                    </a:p>
                    <a:p>
                      <a:r>
                        <a:rPr lang="en-US" dirty="0" smtClean="0"/>
                        <a:t>HDM Rewrite Committee</a:t>
                      </a:r>
                      <a:endParaRPr lang="en-US"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Subcommittees</a:t>
            </a:r>
            <a:endParaRPr lang="en-US" dirty="0"/>
          </a:p>
        </p:txBody>
      </p:sp>
      <p:graphicFrame>
        <p:nvGraphicFramePr>
          <p:cNvPr id="6" name="Content Placeholder 5"/>
          <p:cNvGraphicFramePr>
            <a:graphicFrameLocks noGrp="1"/>
          </p:cNvGraphicFramePr>
          <p:nvPr>
            <p:ph idx="1"/>
          </p:nvPr>
        </p:nvGraphicFramePr>
        <p:xfrm>
          <a:off x="1828800" y="1524000"/>
          <a:ext cx="5486400" cy="2057400"/>
        </p:xfrm>
        <a:graphic>
          <a:graphicData uri="http://schemas.openxmlformats.org/drawingml/2006/table">
            <a:tbl>
              <a:tblPr firstRow="1" bandRow="1">
                <a:tableStyleId>{5C22544A-7EE6-4342-B048-85BDC9FD1C3A}</a:tableStyleId>
              </a:tblPr>
              <a:tblGrid>
                <a:gridCol w="2743200"/>
                <a:gridCol w="2743200"/>
              </a:tblGrid>
              <a:tr h="2057400">
                <a:tc>
                  <a:txBody>
                    <a:bodyPr/>
                    <a:lstStyle/>
                    <a:p>
                      <a:r>
                        <a:rPr lang="en-US" cap="all" dirty="0" smtClean="0"/>
                        <a:t>HD 1500 – Bicycle and Pedestrian</a:t>
                      </a:r>
                      <a:r>
                        <a:rPr lang="en-US" cap="all" baseline="0" dirty="0" smtClean="0"/>
                        <a:t> Facilities</a:t>
                      </a:r>
                      <a:endParaRPr lang="en-US" cap="all" dirty="0" smtClean="0"/>
                    </a:p>
                    <a:p>
                      <a:endParaRPr lang="en-US" dirty="0" smtClean="0"/>
                    </a:p>
                    <a:p>
                      <a:r>
                        <a:rPr lang="en-US" dirty="0" smtClean="0"/>
                        <a:t>Jonathan West</a:t>
                      </a:r>
                    </a:p>
                    <a:p>
                      <a:r>
                        <a:rPr lang="en-US" dirty="0" smtClean="0"/>
                        <a:t>Ananias</a:t>
                      </a:r>
                      <a:r>
                        <a:rPr lang="en-US" baseline="0" dirty="0" smtClean="0"/>
                        <a:t> Calvin</a:t>
                      </a:r>
                    </a:p>
                    <a:p>
                      <a:r>
                        <a:rPr lang="en-US" baseline="0" dirty="0" smtClean="0"/>
                        <a:t>Troy Hearn</a:t>
                      </a:r>
                      <a:endParaRPr lang="en-US" dirty="0" smtClean="0"/>
                    </a:p>
                  </a:txBody>
                  <a:tcPr/>
                </a:tc>
                <a:tc>
                  <a:txBody>
                    <a:bodyPr/>
                    <a:lstStyle/>
                    <a:p>
                      <a:r>
                        <a:rPr lang="en-US" cap="all" baseline="0" dirty="0" smtClean="0"/>
                        <a:t>HD 1600 – Additional Topics</a:t>
                      </a:r>
                    </a:p>
                    <a:p>
                      <a:endParaRPr lang="en-US" dirty="0" smtClean="0"/>
                    </a:p>
                    <a:p>
                      <a:r>
                        <a:rPr lang="en-US" dirty="0" smtClean="0"/>
                        <a:t>HDM Rewrite Committee</a:t>
                      </a:r>
                      <a:endParaRPr lang="en-US" dirty="0"/>
                    </a:p>
                  </a:txBody>
                  <a:tcPr/>
                </a:tc>
              </a:tr>
            </a:tbl>
          </a:graphicData>
        </a:graphic>
      </p:graphicFrame>
      <p:sp>
        <p:nvSpPr>
          <p:cNvPr id="4" name="Rectangle 3"/>
          <p:cNvSpPr/>
          <p:nvPr/>
        </p:nvSpPr>
        <p:spPr>
          <a:xfrm>
            <a:off x="1676400" y="4848964"/>
            <a:ext cx="6172199" cy="830997"/>
          </a:xfrm>
          <a:prstGeom prst="rect">
            <a:avLst/>
          </a:prstGeom>
        </p:spPr>
        <p:txBody>
          <a:bodyPr wrap="square">
            <a:spAutoFit/>
          </a:bodyPr>
          <a:lstStyle/>
          <a:p>
            <a:pPr lvl="0"/>
            <a:r>
              <a:rPr lang="en-US" sz="4800" dirty="0">
                <a:solidFill>
                  <a:prstClr val="black"/>
                </a:solidFill>
              </a:rPr>
              <a:t>Again thanks to all !!</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Rewrite/Review Process</a:t>
            </a:r>
            <a:endParaRPr lang="en-US" dirty="0"/>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Update</a:t>
            </a:r>
            <a:endParaRPr lang="en-US" dirty="0"/>
          </a:p>
        </p:txBody>
      </p:sp>
      <p:graphicFrame>
        <p:nvGraphicFramePr>
          <p:cNvPr id="6" name="Content Placeholder 5"/>
          <p:cNvGraphicFramePr>
            <a:graphicFrameLocks noGrp="1"/>
          </p:cNvGraphicFramePr>
          <p:nvPr>
            <p:ph idx="1"/>
          </p:nvPr>
        </p:nvGraphicFramePr>
        <p:xfrm>
          <a:off x="304800" y="15240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Update (cont.)</a:t>
            </a:r>
            <a:endParaRPr lang="en-US" dirty="0"/>
          </a:p>
        </p:txBody>
      </p:sp>
      <p:graphicFrame>
        <p:nvGraphicFramePr>
          <p:cNvPr id="6" name="Content Placeholder 5"/>
          <p:cNvGraphicFramePr>
            <a:graphicFrameLocks noGrp="1"/>
          </p:cNvGraphicFramePr>
          <p:nvPr>
            <p:ph idx="1"/>
          </p:nvPr>
        </p:nvGraphicFramePr>
        <p:xfrm>
          <a:off x="457200" y="16002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Update (cont.)</a:t>
            </a:r>
            <a:endParaRPr lang="en-US" dirty="0"/>
          </a:p>
        </p:txBody>
      </p:sp>
      <p:graphicFrame>
        <p:nvGraphicFramePr>
          <p:cNvPr id="7" name="Chart 6"/>
          <p:cNvGraphicFramePr/>
          <p:nvPr/>
        </p:nvGraphicFramePr>
        <p:xfrm>
          <a:off x="881062" y="1133475"/>
          <a:ext cx="7381875" cy="45910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dirty="0" smtClean="0"/>
              <a:t>What Else have We Been Doing?</a:t>
            </a:r>
            <a:endParaRPr lang="en-US" dirty="0"/>
          </a:p>
        </p:txBody>
      </p:sp>
      <p:sp>
        <p:nvSpPr>
          <p:cNvPr id="3" name="Content Placeholder 2"/>
          <p:cNvSpPr>
            <a:spLocks noGrp="1"/>
          </p:cNvSpPr>
          <p:nvPr>
            <p:ph idx="1"/>
          </p:nvPr>
        </p:nvSpPr>
        <p:spPr/>
        <p:txBody>
          <a:bodyPr/>
          <a:lstStyle/>
          <a:p>
            <a:r>
              <a:rPr lang="en-US" dirty="0" smtClean="0"/>
              <a:t>Recently released the following chapters for comments from the districts, other divisions, ACEC, KTC, and FHWA</a:t>
            </a:r>
          </a:p>
          <a:p>
            <a:pPr lvl="1"/>
            <a:r>
              <a:rPr lang="en-US" dirty="0" smtClean="0"/>
              <a:t>HD 400 – Environmental Considerations</a:t>
            </a:r>
          </a:p>
          <a:p>
            <a:pPr lvl="1"/>
            <a:r>
              <a:rPr lang="en-US" dirty="0" smtClean="0"/>
              <a:t>HD 500 – Permits &amp; Certifications</a:t>
            </a:r>
          </a:p>
          <a:p>
            <a:pPr lvl="1"/>
            <a:r>
              <a:rPr lang="en-US" dirty="0" smtClean="0"/>
              <a:t>HD 600 – Public Involvement</a:t>
            </a:r>
            <a:endParaRPr lang="en-US"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Schedule</a:t>
            </a:r>
            <a:endParaRPr lang="en-US" dirty="0"/>
          </a:p>
        </p:txBody>
      </p:sp>
      <p:sp>
        <p:nvSpPr>
          <p:cNvPr id="3" name="Content Placeholder 2"/>
          <p:cNvSpPr>
            <a:spLocks noGrp="1"/>
          </p:cNvSpPr>
          <p:nvPr>
            <p:ph idx="1"/>
          </p:nvPr>
        </p:nvSpPr>
        <p:spPr>
          <a:xfrm>
            <a:off x="457200" y="1295400"/>
            <a:ext cx="8229600" cy="4419601"/>
          </a:xfrm>
        </p:spPr>
        <p:txBody>
          <a:bodyPr>
            <a:normAutofit/>
          </a:bodyPr>
          <a:lstStyle/>
          <a:p>
            <a:pPr>
              <a:buNone/>
            </a:pPr>
            <a:r>
              <a:rPr lang="en-US" dirty="0" smtClean="0"/>
              <a:t>Our intent is to:</a:t>
            </a:r>
          </a:p>
          <a:p>
            <a:pPr lvl="1"/>
            <a:r>
              <a:rPr lang="en-US" dirty="0" smtClean="0"/>
              <a:t>Release HD- 400, 500 &amp; 600 as a HD memo by the end of this year.</a:t>
            </a:r>
          </a:p>
          <a:p>
            <a:pPr lvl="1"/>
            <a:r>
              <a:rPr lang="en-US" dirty="0" smtClean="0"/>
              <a:t>Complete the manual by the end of 2016.</a:t>
            </a:r>
          </a:p>
          <a:p>
            <a:pPr lvl="1"/>
            <a:endParaRPr lang="en-US" dirty="0" smtClean="0"/>
          </a:p>
          <a:p>
            <a:pPr lvl="1"/>
            <a:endParaRPr lang="en-US" dirty="0" smtClean="0"/>
          </a:p>
          <a:p>
            <a:pPr lvl="1"/>
            <a:endParaRPr lang="en-US"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Manual Update Methodology</a:t>
            </a:r>
            <a:endParaRPr lang="en-US" dirty="0"/>
          </a:p>
        </p:txBody>
      </p:sp>
      <p:sp>
        <p:nvSpPr>
          <p:cNvPr id="3" name="Content Placeholder 2"/>
          <p:cNvSpPr>
            <a:spLocks noGrp="1"/>
          </p:cNvSpPr>
          <p:nvPr>
            <p:ph idx="1"/>
          </p:nvPr>
        </p:nvSpPr>
        <p:spPr/>
        <p:txBody>
          <a:bodyPr/>
          <a:lstStyle/>
          <a:p>
            <a:r>
              <a:rPr lang="en-US" b="1" dirty="0" smtClean="0"/>
              <a:t>Revisions</a:t>
            </a:r>
            <a:r>
              <a:rPr lang="en-US" dirty="0" smtClean="0"/>
              <a:t> to manual in the future will occur every two years and will include changes made by Highway Design Memos during that period.</a:t>
            </a:r>
          </a:p>
          <a:p>
            <a:r>
              <a:rPr lang="en-US" b="1" dirty="0" smtClean="0"/>
              <a:t>Rewrites</a:t>
            </a:r>
            <a:r>
              <a:rPr lang="en-US" dirty="0" smtClean="0"/>
              <a:t> to the manual will occur when there is a change in philosophy</a:t>
            </a: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Rewrite Philosophy</a:t>
            </a:r>
            <a:endParaRPr lang="en-US" dirty="0"/>
          </a:p>
        </p:txBody>
      </p:sp>
      <p:sp>
        <p:nvSpPr>
          <p:cNvPr id="3" name="Content Placeholder 2"/>
          <p:cNvSpPr>
            <a:spLocks noGrp="1"/>
          </p:cNvSpPr>
          <p:nvPr>
            <p:ph idx="1"/>
          </p:nvPr>
        </p:nvSpPr>
        <p:spPr>
          <a:xfrm>
            <a:off x="457200" y="1219200"/>
            <a:ext cx="8229600" cy="4876800"/>
          </a:xfrm>
        </p:spPr>
        <p:txBody>
          <a:bodyPr>
            <a:normAutofit fontScale="70000" lnSpcReduction="20000"/>
          </a:bodyPr>
          <a:lstStyle/>
          <a:p>
            <a:pPr>
              <a:lnSpc>
                <a:spcPct val="150000"/>
              </a:lnSpc>
            </a:pPr>
            <a:r>
              <a:rPr lang="en-US" dirty="0" smtClean="0"/>
              <a:t>“</a:t>
            </a:r>
            <a:r>
              <a:rPr lang="en-US" sz="4100" dirty="0" smtClean="0"/>
              <a:t>Stay in our lane.”</a:t>
            </a:r>
          </a:p>
          <a:p>
            <a:pPr>
              <a:lnSpc>
                <a:spcPct val="150000"/>
              </a:lnSpc>
            </a:pPr>
            <a:r>
              <a:rPr lang="en-US" sz="4100" dirty="0" smtClean="0"/>
              <a:t>Allows flexibility in design, not too prescriptive</a:t>
            </a:r>
          </a:p>
          <a:p>
            <a:pPr>
              <a:lnSpc>
                <a:spcPct val="150000"/>
              </a:lnSpc>
            </a:pPr>
            <a:r>
              <a:rPr lang="en-US" sz="4100" dirty="0" smtClean="0"/>
              <a:t>Should reflect how we do things today</a:t>
            </a:r>
          </a:p>
          <a:p>
            <a:pPr>
              <a:lnSpc>
                <a:spcPct val="150000"/>
              </a:lnSpc>
            </a:pPr>
            <a:r>
              <a:rPr lang="en-US" sz="4100" dirty="0" smtClean="0"/>
              <a:t>Focus on staying within </a:t>
            </a:r>
            <a:r>
              <a:rPr lang="en-US" sz="4100" b="1" dirty="0" smtClean="0"/>
              <a:t>schedule, scope, budget</a:t>
            </a:r>
          </a:p>
          <a:p>
            <a:pPr>
              <a:lnSpc>
                <a:spcPct val="150000"/>
              </a:lnSpc>
            </a:pPr>
            <a:r>
              <a:rPr lang="en-US" sz="4100" dirty="0" smtClean="0"/>
              <a:t>All pertinent Highway Design Memos released since the last manual update should be addressed as part of this manual.  </a:t>
            </a:r>
            <a:endParaRPr lang="en-US" sz="4100" dirty="0"/>
          </a:p>
        </p:txBody>
      </p:sp>
      <p:pic>
        <p:nvPicPr>
          <p:cNvPr id="5" name="Picture 4" descr="thM8WB1T54.jpg"/>
          <p:cNvPicPr>
            <a:picLocks noChangeAspect="1"/>
          </p:cNvPicPr>
          <p:nvPr/>
        </p:nvPicPr>
        <p:blipFill>
          <a:blip r:embed="rId3" cstate="print"/>
          <a:stretch>
            <a:fillRect/>
          </a:stretch>
        </p:blipFill>
        <p:spPr>
          <a:xfrm>
            <a:off x="7641491" y="0"/>
            <a:ext cx="1502508" cy="2057400"/>
          </a:xfrm>
          <a:prstGeom prst="rect">
            <a:avLst/>
          </a:prstGeom>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Users\jill.asher\AppData\Local\Microsoft\Windows\Temporary Internet Files\Content.IE5\0XZQNIVL\MC900384040[1].wmf"/>
          <p:cNvPicPr>
            <a:picLocks noGrp="1" noChangeAspect="1" noChangeArrowheads="1"/>
          </p:cNvPicPr>
          <p:nvPr>
            <p:ph idx="1"/>
          </p:nvPr>
        </p:nvPicPr>
        <p:blipFill>
          <a:blip r:embed="rId3" cstate="print"/>
          <a:stretch>
            <a:fillRect/>
          </a:stretch>
        </p:blipFill>
        <p:spPr bwMode="auto">
          <a:xfrm>
            <a:off x="3792017" y="2750972"/>
            <a:ext cx="1559966" cy="1813255"/>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HD 400 - Environmental Considerations Edits</a:t>
            </a:r>
            <a:endParaRPr lang="en-US" dirty="0"/>
          </a:p>
        </p:txBody>
      </p:sp>
      <p:sp>
        <p:nvSpPr>
          <p:cNvPr id="3" name="Content Placeholder 2"/>
          <p:cNvSpPr>
            <a:spLocks noGrp="1"/>
          </p:cNvSpPr>
          <p:nvPr>
            <p:ph idx="1"/>
          </p:nvPr>
        </p:nvSpPr>
        <p:spPr/>
        <p:txBody>
          <a:bodyPr/>
          <a:lstStyle/>
          <a:p>
            <a:r>
              <a:rPr lang="en-US" dirty="0" smtClean="0"/>
              <a:t>Eliminates some text and in lieu of refers to DEA’s manual</a:t>
            </a:r>
          </a:p>
          <a:p>
            <a:r>
              <a:rPr lang="en-US" dirty="0" smtClean="0"/>
              <a:t>Describes the CE levels as defined through a programmatic agreement with FHWA and their approximate time to complete. </a:t>
            </a:r>
          </a:p>
          <a:p>
            <a:endParaRPr lang="en-US" dirty="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HD 500 – Permits and Certifications Edits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Changes to terminology (for example, removed “blue-line”)</a:t>
            </a:r>
          </a:p>
          <a:p>
            <a:r>
              <a:rPr lang="en-US" dirty="0" smtClean="0"/>
              <a:t>Removed USACE district map in the exhibits since it no longer applies</a:t>
            </a:r>
          </a:p>
          <a:p>
            <a:r>
              <a:rPr lang="en-US" dirty="0" smtClean="0"/>
              <a:t>Omitted parts of the chapter and referred to the DEA manual and USACE website</a:t>
            </a:r>
          </a:p>
          <a:p>
            <a:r>
              <a:rPr lang="en-US" dirty="0" smtClean="0"/>
              <a:t>Updated the submittal documents in the exhibits.</a:t>
            </a:r>
          </a:p>
          <a:p>
            <a:r>
              <a:rPr lang="en-US" dirty="0" smtClean="0"/>
              <a:t>Highlighted that state-funded projects requiring federal land transfers/easements and federal permits may also qualify as </a:t>
            </a:r>
            <a:r>
              <a:rPr lang="en-US" b="1" dirty="0" smtClean="0"/>
              <a:t>federal undertakings</a:t>
            </a:r>
          </a:p>
          <a:p>
            <a:endParaRPr lang="en-US"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HD 600 – Public Involvement </a:t>
            </a:r>
            <a:br>
              <a:rPr lang="en-US" dirty="0" smtClean="0"/>
            </a:br>
            <a:r>
              <a:rPr lang="en-US" dirty="0" smtClean="0"/>
              <a:t>Edits</a:t>
            </a:r>
            <a:endParaRPr lang="en-US" dirty="0"/>
          </a:p>
        </p:txBody>
      </p:sp>
      <p:sp>
        <p:nvSpPr>
          <p:cNvPr id="3" name="Content Placeholder 2"/>
          <p:cNvSpPr>
            <a:spLocks noGrp="1"/>
          </p:cNvSpPr>
          <p:nvPr>
            <p:ph idx="1"/>
          </p:nvPr>
        </p:nvSpPr>
        <p:spPr/>
        <p:txBody>
          <a:bodyPr/>
          <a:lstStyle/>
          <a:p>
            <a:r>
              <a:rPr lang="en-US" dirty="0" smtClean="0"/>
              <a:t>Included language that addresses public involvement in areas with a large non-English speaking population </a:t>
            </a:r>
          </a:p>
          <a:p>
            <a:r>
              <a:rPr lang="en-US" dirty="0" smtClean="0"/>
              <a:t>Included “social media” as a type of public involvement</a:t>
            </a:r>
          </a:p>
          <a:p>
            <a:r>
              <a:rPr lang="en-US" dirty="0" smtClean="0"/>
              <a:t>Separate sections for Public Meetings versus Public Hearings.</a:t>
            </a:r>
            <a:endParaRPr lang="en-US"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HD 600 – Public Involvement </a:t>
            </a:r>
            <a:br>
              <a:rPr lang="en-US" dirty="0" smtClean="0"/>
            </a:br>
            <a:r>
              <a:rPr lang="en-US" dirty="0" smtClean="0"/>
              <a:t>Edits (cont.)</a:t>
            </a:r>
            <a:endParaRPr lang="en-US" dirty="0"/>
          </a:p>
        </p:txBody>
      </p:sp>
      <p:sp>
        <p:nvSpPr>
          <p:cNvPr id="3" name="Content Placeholder 2"/>
          <p:cNvSpPr>
            <a:spLocks noGrp="1"/>
          </p:cNvSpPr>
          <p:nvPr>
            <p:ph idx="1"/>
          </p:nvPr>
        </p:nvSpPr>
        <p:spPr/>
        <p:txBody>
          <a:bodyPr/>
          <a:lstStyle/>
          <a:p>
            <a:r>
              <a:rPr lang="en-US" dirty="0" smtClean="0"/>
              <a:t>Discussed the role of the Central Office Public Involvement Coordinator, Carolyn Weber, and the need to have meeting notices sent to C.O.</a:t>
            </a:r>
          </a:p>
          <a:p>
            <a:r>
              <a:rPr lang="en-US" dirty="0" smtClean="0"/>
              <a:t>Noted that the location map is optional on Notices</a:t>
            </a:r>
          </a:p>
          <a:p>
            <a:r>
              <a:rPr lang="en-US" dirty="0" smtClean="0"/>
              <a:t>Public meeting handouts should include scope, schedule and budget.</a:t>
            </a:r>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Where are we now?</a:t>
            </a:r>
            <a:endParaRPr lang="en-US" sz="4800" dirty="0"/>
          </a:p>
        </p:txBody>
      </p:sp>
      <p:sp>
        <p:nvSpPr>
          <p:cNvPr id="3" name="Content Placeholder 2"/>
          <p:cNvSpPr>
            <a:spLocks noGrp="1"/>
          </p:cNvSpPr>
          <p:nvPr>
            <p:ph idx="1"/>
          </p:nvPr>
        </p:nvSpPr>
        <p:spPr/>
        <p:txBody>
          <a:bodyPr>
            <a:normAutofit/>
          </a:bodyPr>
          <a:lstStyle/>
          <a:p>
            <a:r>
              <a:rPr lang="en-US" sz="3600" dirty="0" smtClean="0"/>
              <a:t>Highway Design Memo No, 1-15 released September 1, 2015</a:t>
            </a:r>
          </a:p>
          <a:p>
            <a:pPr lvl="1"/>
            <a:r>
              <a:rPr lang="en-US" dirty="0" smtClean="0"/>
              <a:t>Chapter HD-100, General Information</a:t>
            </a:r>
          </a:p>
          <a:p>
            <a:pPr lvl="1"/>
            <a:r>
              <a:rPr lang="en-US" dirty="0" smtClean="0"/>
              <a:t>Chapter HD-200 Administrative Procedures</a:t>
            </a:r>
          </a:p>
          <a:p>
            <a:pPr lvl="2"/>
            <a:r>
              <a:rPr lang="en-US" dirty="0" smtClean="0"/>
              <a:t>Largest Chapter</a:t>
            </a:r>
          </a:p>
          <a:p>
            <a:pPr lvl="2"/>
            <a:r>
              <a:rPr lang="en-US" dirty="0" smtClean="0"/>
              <a:t>The most edits</a:t>
            </a:r>
          </a:p>
          <a:p>
            <a:pPr marL="457200" lvl="1" indent="0">
              <a:buNone/>
            </a:pPr>
            <a:endParaRPr lang="en-US" dirty="0"/>
          </a:p>
          <a:p>
            <a:pPr marL="457200" lvl="1" indent="0">
              <a:buNone/>
            </a:pPr>
            <a:endParaRPr lang="en-US" dirty="0" smtClean="0"/>
          </a:p>
          <a:p>
            <a:pPr marL="457200" lvl="1" indent="0">
              <a:buNone/>
            </a:pPr>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381000" y="1143000"/>
            <a:ext cx="8423916" cy="44958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Navigating the New Format</a:t>
            </a:r>
            <a:endParaRPr lang="en-US" dirty="0"/>
          </a:p>
        </p:txBody>
      </p:sp>
      <p:sp>
        <p:nvSpPr>
          <p:cNvPr id="5" name="Right Arrow 4"/>
          <p:cNvSpPr/>
          <p:nvPr/>
        </p:nvSpPr>
        <p:spPr>
          <a:xfrm rot="-1320000">
            <a:off x="1441082" y="3669970"/>
            <a:ext cx="17526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000" y="3962400"/>
            <a:ext cx="1219200" cy="584775"/>
          </a:xfrm>
          <a:prstGeom prst="rect">
            <a:avLst/>
          </a:prstGeom>
          <a:noFill/>
        </p:spPr>
        <p:txBody>
          <a:bodyPr wrap="square" rtlCol="0">
            <a:spAutoFit/>
          </a:bodyPr>
          <a:lstStyle/>
          <a:p>
            <a:r>
              <a:rPr lang="en-US" sz="3200" b="1" dirty="0" smtClean="0">
                <a:solidFill>
                  <a:schemeClr val="accent4">
                    <a:lumMod val="50000"/>
                  </a:schemeClr>
                </a:solidFill>
              </a:rPr>
              <a:t>CLICK</a:t>
            </a:r>
            <a:endParaRPr lang="en-US" sz="3200" b="1" dirty="0">
              <a:solidFill>
                <a:schemeClr val="accent4">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New Format</a:t>
            </a:r>
            <a:endParaRPr lang="en-US" dirty="0"/>
          </a:p>
        </p:txBody>
      </p:sp>
      <p:pic>
        <p:nvPicPr>
          <p:cNvPr id="3" name="Content Placeholder 2"/>
          <p:cNvPicPr>
            <a:picLocks noGrp="1" noChangeAspect="1" noChangeArrowheads="1"/>
          </p:cNvPicPr>
          <p:nvPr>
            <p:ph idx="1"/>
          </p:nvPr>
        </p:nvPicPr>
        <p:blipFill>
          <a:blip r:embed="rId3" cstate="print"/>
          <a:srcRect/>
          <a:stretch>
            <a:fillRect/>
          </a:stretch>
        </p:blipFill>
        <p:spPr bwMode="auto">
          <a:xfrm>
            <a:off x="820716" y="1600200"/>
            <a:ext cx="7502568" cy="4114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sz="4800" dirty="0" smtClean="0"/>
              <a:t>HD 200 – Administrative Procedures Highlights</a:t>
            </a:r>
            <a:endParaRPr lang="en-US" sz="4800"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HD 200 Administrative Procedures</a:t>
            </a:r>
            <a:endParaRPr lang="en-US" dirty="0"/>
          </a:p>
        </p:txBody>
      </p:sp>
      <p:sp>
        <p:nvSpPr>
          <p:cNvPr id="3" name="Content Placeholder 2"/>
          <p:cNvSpPr>
            <a:spLocks noGrp="1"/>
          </p:cNvSpPr>
          <p:nvPr>
            <p:ph idx="1"/>
          </p:nvPr>
        </p:nvSpPr>
        <p:spPr>
          <a:xfrm>
            <a:off x="457200" y="990600"/>
            <a:ext cx="8229600" cy="4952999"/>
          </a:xfrm>
        </p:spPr>
        <p:txBody>
          <a:bodyPr>
            <a:normAutofit fontScale="92500" lnSpcReduction="20000"/>
          </a:bodyPr>
          <a:lstStyle/>
          <a:p>
            <a:pPr lvl="1">
              <a:buFont typeface="Arial" pitchFamily="34" charset="0"/>
              <a:buChar char="•"/>
            </a:pPr>
            <a:r>
              <a:rPr lang="en-US" dirty="0" smtClean="0"/>
              <a:t>201 – Introduction</a:t>
            </a:r>
          </a:p>
          <a:p>
            <a:pPr lvl="1">
              <a:buFont typeface="Arial" pitchFamily="34" charset="0"/>
              <a:buChar char="•"/>
            </a:pPr>
            <a:r>
              <a:rPr lang="en-US" dirty="0" smtClean="0"/>
              <a:t>202 – </a:t>
            </a:r>
            <a:r>
              <a:rPr lang="en-US" b="1" dirty="0" smtClean="0"/>
              <a:t>Pre-Design Activities</a:t>
            </a:r>
          </a:p>
          <a:p>
            <a:pPr lvl="1">
              <a:buFont typeface="Arial" pitchFamily="34" charset="0"/>
              <a:buChar char="•"/>
            </a:pPr>
            <a:r>
              <a:rPr lang="en-US" dirty="0" smtClean="0"/>
              <a:t>203 – </a:t>
            </a:r>
            <a:r>
              <a:rPr lang="en-US" b="1" dirty="0" smtClean="0"/>
              <a:t>Preliminary Design</a:t>
            </a:r>
          </a:p>
          <a:p>
            <a:pPr lvl="1">
              <a:buFont typeface="Arial" pitchFamily="34" charset="0"/>
              <a:buChar char="•"/>
            </a:pPr>
            <a:r>
              <a:rPr lang="en-US" dirty="0" smtClean="0"/>
              <a:t>204 -  Final Design</a:t>
            </a:r>
          </a:p>
          <a:p>
            <a:pPr lvl="1">
              <a:buFont typeface="Arial" pitchFamily="34" charset="0"/>
              <a:buChar char="•"/>
            </a:pPr>
            <a:r>
              <a:rPr lang="en-US" dirty="0" smtClean="0"/>
              <a:t>205 – Consultant Contract Administration</a:t>
            </a:r>
          </a:p>
          <a:p>
            <a:pPr lvl="1">
              <a:buFont typeface="Arial" pitchFamily="34" charset="0"/>
              <a:buChar char="•"/>
            </a:pPr>
            <a:r>
              <a:rPr lang="en-US" dirty="0" smtClean="0"/>
              <a:t>206 – </a:t>
            </a:r>
            <a:r>
              <a:rPr lang="en-US" b="1" dirty="0" smtClean="0"/>
              <a:t>Maintenance of Traffic</a:t>
            </a:r>
          </a:p>
          <a:p>
            <a:pPr lvl="1">
              <a:buFont typeface="Arial" pitchFamily="34" charset="0"/>
              <a:buChar char="•"/>
            </a:pPr>
            <a:r>
              <a:rPr lang="en-US" dirty="0" smtClean="0"/>
              <a:t>207 – Miscellaneous Administrative Issues</a:t>
            </a:r>
          </a:p>
          <a:p>
            <a:pPr lvl="1">
              <a:buFont typeface="Arial" pitchFamily="34" charset="0"/>
              <a:buChar char="•"/>
            </a:pPr>
            <a:r>
              <a:rPr lang="en-US" dirty="0" smtClean="0"/>
              <a:t>208 – Preparation of Contract Roadway Plans</a:t>
            </a:r>
          </a:p>
          <a:p>
            <a:pPr lvl="1">
              <a:buFont typeface="Arial" pitchFamily="34" charset="0"/>
              <a:buChar char="•"/>
            </a:pPr>
            <a:r>
              <a:rPr lang="en-US" dirty="0" smtClean="0"/>
              <a:t>209 – </a:t>
            </a:r>
            <a:r>
              <a:rPr lang="en-US" b="1" dirty="0" smtClean="0"/>
              <a:t>Submittal of Final Contract Plans</a:t>
            </a:r>
          </a:p>
          <a:p>
            <a:pPr lvl="1">
              <a:buFont typeface="Arial" pitchFamily="34" charset="0"/>
              <a:buChar char="•"/>
            </a:pPr>
            <a:r>
              <a:rPr lang="en-US" dirty="0" smtClean="0"/>
              <a:t>210 – Design Participation in Construction</a:t>
            </a:r>
          </a:p>
          <a:p>
            <a:pPr lvl="1">
              <a:buFont typeface="Arial" pitchFamily="34" charset="0"/>
              <a:buChar char="•"/>
            </a:pPr>
            <a:r>
              <a:rPr lang="en-US" dirty="0" smtClean="0"/>
              <a:t>211 – Use, Distribution, &amp; Retention of Plans</a:t>
            </a:r>
          </a:p>
          <a:p>
            <a:pPr lvl="1">
              <a:buFont typeface="Arial" pitchFamily="34" charset="0"/>
              <a:buChar char="•"/>
            </a:pPr>
            <a:r>
              <a:rPr lang="en-US" dirty="0" smtClean="0"/>
              <a:t>212 – Coordination with Outside Agencies</a:t>
            </a:r>
          </a:p>
          <a:p>
            <a:pPr lvl="1"/>
            <a:endParaRPr lang="en-US" sz="1600" dirty="0" smtClean="0"/>
          </a:p>
          <a:p>
            <a:pPr lvl="1"/>
            <a:endParaRPr lang="en-US" dirty="0" smtClean="0">
              <a:solidFill>
                <a:schemeClr val="tx1">
                  <a:lumMod val="75000"/>
                  <a:lumOff val="25000"/>
                </a:schemeClr>
              </a:solidFill>
            </a:endParaRP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200 Administrative Procedures</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Focus on </a:t>
            </a:r>
            <a:r>
              <a:rPr lang="en-US" b="1" dirty="0" smtClean="0"/>
              <a:t>Scope</a:t>
            </a:r>
            <a:r>
              <a:rPr lang="en-US" dirty="0" smtClean="0"/>
              <a:t>, </a:t>
            </a:r>
            <a:r>
              <a:rPr lang="en-US" dirty="0" smtClean="0">
                <a:solidFill>
                  <a:schemeClr val="tx1">
                    <a:lumMod val="75000"/>
                    <a:lumOff val="25000"/>
                  </a:schemeClr>
                </a:solidFill>
              </a:rPr>
              <a:t>Schedule and Budget</a:t>
            </a:r>
          </a:p>
          <a:p>
            <a:pPr lvl="1"/>
            <a:r>
              <a:rPr lang="en-US" dirty="0" smtClean="0"/>
              <a:t>Collection of Project Data (HD 202.3)</a:t>
            </a:r>
          </a:p>
          <a:p>
            <a:pPr lvl="1"/>
            <a:r>
              <a:rPr lang="en-US" dirty="0" smtClean="0"/>
              <a:t>Pre-Design Meeting (HD 202.6)</a:t>
            </a:r>
          </a:p>
          <a:p>
            <a:pPr lvl="2"/>
            <a:r>
              <a:rPr lang="en-US" dirty="0" smtClean="0"/>
              <a:t>Internal meeting at the beginning of the project held to review issues faced by the project.</a:t>
            </a:r>
          </a:p>
          <a:p>
            <a:pPr lvl="2"/>
            <a:endParaRPr lang="en-US" dirty="0" smtClean="0"/>
          </a:p>
          <a:p>
            <a:pPr lvl="1"/>
            <a:endParaRPr lang="en-US" dirty="0" smtClean="0"/>
          </a:p>
          <a:p>
            <a:pPr lvl="1"/>
            <a:endParaRPr lang="en-US" dirty="0" smtClean="0">
              <a:solidFill>
                <a:schemeClr val="tx1">
                  <a:lumMod val="75000"/>
                  <a:lumOff val="25000"/>
                </a:schemeClr>
              </a:solidFill>
            </a:endParaRP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artnering Conference Themes for Jill &amp; Jonathan">
  <a:themeElements>
    <a:clrScheme name="Custom 4">
      <a:dk1>
        <a:sysClr val="windowText" lastClr="000000"/>
      </a:dk1>
      <a:lt1>
        <a:sysClr val="window" lastClr="FFFFFF"/>
      </a:lt1>
      <a:dk2>
        <a:srgbClr val="1F497D"/>
      </a:dk2>
      <a:lt2>
        <a:srgbClr val="EEECE1"/>
      </a:lt2>
      <a:accent1>
        <a:srgbClr val="004080"/>
      </a:accent1>
      <a:accent2>
        <a:srgbClr val="FFDB00"/>
      </a:accent2>
      <a:accent3>
        <a:srgbClr val="A0CE67"/>
      </a:accent3>
      <a:accent4>
        <a:srgbClr val="007DC3"/>
      </a:accent4>
      <a:accent5>
        <a:srgbClr val="800040"/>
      </a:accent5>
      <a:accent6>
        <a:srgbClr val="ED31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Bill Gulick</Speakers>
    <Year xmlns="b47a5aad-adfb-4dac-9d3f-47090e67d565">2015</Year>
    <Section xmlns="b47a5aad-adfb-4dac-9d3f-47090e67d565">General</Section>
    <Day xmlns="b47a5aad-adfb-4dac-9d3f-47090e67d565">Wednesday</Day>
  </documentManagement>
</p:properties>
</file>

<file path=customXml/itemProps1.xml><?xml version="1.0" encoding="utf-8"?>
<ds:datastoreItem xmlns:ds="http://schemas.openxmlformats.org/officeDocument/2006/customXml" ds:itemID="{9061B460-27D0-43D4-8A31-F46E7338AC3D}"/>
</file>

<file path=customXml/itemProps2.xml><?xml version="1.0" encoding="utf-8"?>
<ds:datastoreItem xmlns:ds="http://schemas.openxmlformats.org/officeDocument/2006/customXml" ds:itemID="{2FBA847D-0ACD-4721-BF56-AAC7E7112C86}"/>
</file>

<file path=customXml/itemProps3.xml><?xml version="1.0" encoding="utf-8"?>
<ds:datastoreItem xmlns:ds="http://schemas.openxmlformats.org/officeDocument/2006/customXml" ds:itemID="{3D093F4E-9C70-4C19-AC9E-88544D9CA95E}"/>
</file>

<file path=docProps/app.xml><?xml version="1.0" encoding="utf-8"?>
<Properties xmlns="http://schemas.openxmlformats.org/officeDocument/2006/extended-properties" xmlns:vt="http://schemas.openxmlformats.org/officeDocument/2006/docPropsVTypes">
  <Template>Partnering Conference Themes for Jill &amp; Jonathan</Template>
  <TotalTime>3504</TotalTime>
  <Words>2475</Words>
  <Application>Microsoft Office PowerPoint</Application>
  <PresentationFormat>On-screen Show (4:3)</PresentationFormat>
  <Paragraphs>373</Paragraphs>
  <Slides>34</Slides>
  <Notes>34</Notes>
  <HiddenSlides>4</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Partnering Conference Themes for Jill &amp; Jonathan</vt:lpstr>
      <vt:lpstr>Highway Design Manual Updates</vt:lpstr>
      <vt:lpstr>Introductions</vt:lpstr>
      <vt:lpstr>Rewrite Philosophy</vt:lpstr>
      <vt:lpstr>Where are we now?</vt:lpstr>
      <vt:lpstr>Navigating the New Format</vt:lpstr>
      <vt:lpstr>Navigating the New Format</vt:lpstr>
      <vt:lpstr>HD 200 – Administrative Procedures Highlights</vt:lpstr>
      <vt:lpstr>HD 200 Administrative Procedures</vt:lpstr>
      <vt:lpstr>HD 200 Administrative Procedures</vt:lpstr>
      <vt:lpstr>HD 200 Administrative Procedures</vt:lpstr>
      <vt:lpstr>HD 200 Administrative Procedures</vt:lpstr>
      <vt:lpstr>HD 200 Administrative Procedures</vt:lpstr>
      <vt:lpstr>HD-200 Administrative Procedures </vt:lpstr>
      <vt:lpstr>HD-200 Administrative Procedures</vt:lpstr>
      <vt:lpstr>HD 200 Administrative Procedures</vt:lpstr>
      <vt:lpstr>HD 200 Administrative Procedures</vt:lpstr>
      <vt:lpstr>KYTC Highway Design Forms</vt:lpstr>
      <vt:lpstr>KYTC Highway Design Forms (cont.)</vt:lpstr>
      <vt:lpstr>Moving Forward</vt:lpstr>
      <vt:lpstr>Manual Subcommittees</vt:lpstr>
      <vt:lpstr>Manual Subcommittees</vt:lpstr>
      <vt:lpstr>Manual Subcommittees</vt:lpstr>
      <vt:lpstr>Rewrite/Review Process</vt:lpstr>
      <vt:lpstr>Status Update</vt:lpstr>
      <vt:lpstr>Status Update (cont.)</vt:lpstr>
      <vt:lpstr>Status Update (cont.)</vt:lpstr>
      <vt:lpstr>What Else have We Been Doing?</vt:lpstr>
      <vt:lpstr>Schedule</vt:lpstr>
      <vt:lpstr>Proposed Manual Update Methodology</vt:lpstr>
      <vt:lpstr>Questions?</vt:lpstr>
      <vt:lpstr>HD 400 - Environmental Considerations Edits</vt:lpstr>
      <vt:lpstr>HD 500 – Permits and Certifications Edits</vt:lpstr>
      <vt:lpstr>HD 600 – Public Involvement  Edits</vt:lpstr>
      <vt:lpstr>HD 600 – Public Involvement  Edits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Highway Design Manual Rewrite</dc:title>
  <dc:creator>KYTC</dc:creator>
  <cp:lastModifiedBy>Bill.Gulick</cp:lastModifiedBy>
  <cp:revision>258</cp:revision>
  <cp:lastPrinted>2015-09-07T16:48:55Z</cp:lastPrinted>
  <dcterms:created xsi:type="dcterms:W3CDTF">2014-08-04T13:57:14Z</dcterms:created>
  <dcterms:modified xsi:type="dcterms:W3CDTF">2015-09-07T18:18:47Z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